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09" r:id="rId2"/>
  </p:sldMasterIdLst>
  <p:notesMasterIdLst>
    <p:notesMasterId r:id="rId32"/>
  </p:notesMasterIdLst>
  <p:sldIdLst>
    <p:sldId id="304" r:id="rId3"/>
    <p:sldId id="260" r:id="rId4"/>
    <p:sldId id="262" r:id="rId5"/>
    <p:sldId id="263" r:id="rId6"/>
    <p:sldId id="258" r:id="rId7"/>
    <p:sldId id="259" r:id="rId8"/>
    <p:sldId id="301" r:id="rId9"/>
    <p:sldId id="261" r:id="rId10"/>
    <p:sldId id="302" r:id="rId11"/>
    <p:sldId id="300" r:id="rId12"/>
    <p:sldId id="303" r:id="rId13"/>
    <p:sldId id="293" r:id="rId14"/>
    <p:sldId id="294" r:id="rId15"/>
    <p:sldId id="266" r:id="rId16"/>
    <p:sldId id="267" r:id="rId17"/>
    <p:sldId id="297" r:id="rId18"/>
    <p:sldId id="299" r:id="rId19"/>
    <p:sldId id="285" r:id="rId20"/>
    <p:sldId id="286" r:id="rId21"/>
    <p:sldId id="289" r:id="rId22"/>
    <p:sldId id="290" r:id="rId23"/>
    <p:sldId id="291" r:id="rId24"/>
    <p:sldId id="269" r:id="rId25"/>
    <p:sldId id="282" r:id="rId26"/>
    <p:sldId id="281" r:id="rId27"/>
    <p:sldId id="306" r:id="rId28"/>
    <p:sldId id="272" r:id="rId29"/>
    <p:sldId id="305" r:id="rId30"/>
    <p:sldId id="273"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9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2F0F6B-A253-4D04-82CB-267CCE630B8F}"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9E4C7776-12EC-4A39-B882-8FAE56E8A8A4}">
      <dgm:prSet/>
      <dgm:spPr/>
      <dgm:t>
        <a:bodyPr/>
        <a:lstStyle/>
        <a:p>
          <a:r>
            <a:rPr lang="en-US" b="1"/>
            <a:t>Potentially reduced exemption</a:t>
          </a:r>
          <a:endParaRPr lang="en-US"/>
        </a:p>
      </dgm:t>
    </dgm:pt>
    <dgm:pt modelId="{9D4415C3-D76F-4468-A219-2CED72F0FC50}" type="parTrans" cxnId="{3D9B9A83-D8BA-414C-BFB5-A8BAB6A92272}">
      <dgm:prSet/>
      <dgm:spPr/>
      <dgm:t>
        <a:bodyPr/>
        <a:lstStyle/>
        <a:p>
          <a:endParaRPr lang="en-US"/>
        </a:p>
      </dgm:t>
    </dgm:pt>
    <dgm:pt modelId="{2090CB34-FF6D-495D-84A7-78A004802981}" type="sibTrans" cxnId="{3D9B9A83-D8BA-414C-BFB5-A8BAB6A92272}">
      <dgm:prSet/>
      <dgm:spPr/>
      <dgm:t>
        <a:bodyPr/>
        <a:lstStyle/>
        <a:p>
          <a:endParaRPr lang="en-US"/>
        </a:p>
      </dgm:t>
    </dgm:pt>
    <dgm:pt modelId="{E2D6E459-2D29-42C5-8D90-39EEBF055CEF}">
      <dgm:prSet/>
      <dgm:spPr/>
      <dgm:t>
        <a:bodyPr/>
        <a:lstStyle/>
        <a:p>
          <a:r>
            <a:rPr lang="en-US" b="1"/>
            <a:t>Potential curtailment of planning strategies</a:t>
          </a:r>
          <a:endParaRPr lang="en-US"/>
        </a:p>
      </dgm:t>
    </dgm:pt>
    <dgm:pt modelId="{EDE2E3CE-0541-4282-B9E0-CB1CB5AEDEC2}" type="parTrans" cxnId="{45836440-4EB2-4B0A-81E4-6D00DDB35241}">
      <dgm:prSet/>
      <dgm:spPr/>
      <dgm:t>
        <a:bodyPr/>
        <a:lstStyle/>
        <a:p>
          <a:endParaRPr lang="en-US"/>
        </a:p>
      </dgm:t>
    </dgm:pt>
    <dgm:pt modelId="{976CF94C-D698-4FF1-8CA7-5A9E3FC3720E}" type="sibTrans" cxnId="{45836440-4EB2-4B0A-81E4-6D00DDB35241}">
      <dgm:prSet/>
      <dgm:spPr/>
      <dgm:t>
        <a:bodyPr/>
        <a:lstStyle/>
        <a:p>
          <a:endParaRPr lang="en-US"/>
        </a:p>
      </dgm:t>
    </dgm:pt>
    <dgm:pt modelId="{0428CD5C-2CA4-40BB-A62C-F37995ADFBD1}">
      <dgm:prSet/>
      <dgm:spPr/>
      <dgm:t>
        <a:bodyPr/>
        <a:lstStyle/>
        <a:p>
          <a:r>
            <a:rPr lang="en-US" b="1"/>
            <a:t>Historically low interest rates</a:t>
          </a:r>
          <a:endParaRPr lang="en-US"/>
        </a:p>
      </dgm:t>
    </dgm:pt>
    <dgm:pt modelId="{0BE20FFF-F112-4F09-ACCA-A71E80B79525}" type="parTrans" cxnId="{9B5B6E1E-C2E5-467B-9952-9C3B655270B9}">
      <dgm:prSet/>
      <dgm:spPr/>
      <dgm:t>
        <a:bodyPr/>
        <a:lstStyle/>
        <a:p>
          <a:endParaRPr lang="en-US"/>
        </a:p>
      </dgm:t>
    </dgm:pt>
    <dgm:pt modelId="{F6E846D9-9F94-497C-BBF0-8ED197C0A325}" type="sibTrans" cxnId="{9B5B6E1E-C2E5-467B-9952-9C3B655270B9}">
      <dgm:prSet/>
      <dgm:spPr/>
      <dgm:t>
        <a:bodyPr/>
        <a:lstStyle/>
        <a:p>
          <a:endParaRPr lang="en-US"/>
        </a:p>
      </dgm:t>
    </dgm:pt>
    <dgm:pt modelId="{032D50B3-4ED6-497A-A4D7-7103CD44C438}">
      <dgm:prSet/>
      <dgm:spPr/>
      <dgm:t>
        <a:bodyPr/>
        <a:lstStyle/>
        <a:p>
          <a:r>
            <a:rPr lang="en-US" b="1"/>
            <a:t>Low asset values</a:t>
          </a:r>
          <a:endParaRPr lang="en-US"/>
        </a:p>
      </dgm:t>
    </dgm:pt>
    <dgm:pt modelId="{3A053BC6-4389-46CB-9A66-06CE1F374092}" type="parTrans" cxnId="{13AFBF3C-84C8-4A23-A749-C993585A38AD}">
      <dgm:prSet/>
      <dgm:spPr/>
      <dgm:t>
        <a:bodyPr/>
        <a:lstStyle/>
        <a:p>
          <a:endParaRPr lang="en-US"/>
        </a:p>
      </dgm:t>
    </dgm:pt>
    <dgm:pt modelId="{CAA98272-CE20-430F-B036-53F35E46A19E}" type="sibTrans" cxnId="{13AFBF3C-84C8-4A23-A749-C993585A38AD}">
      <dgm:prSet/>
      <dgm:spPr/>
      <dgm:t>
        <a:bodyPr/>
        <a:lstStyle/>
        <a:p>
          <a:endParaRPr lang="en-US"/>
        </a:p>
      </dgm:t>
    </dgm:pt>
    <dgm:pt modelId="{4C53435B-B1EA-43F0-AEAD-01FB5A903EFF}" type="pres">
      <dgm:prSet presAssocID="{8E2F0F6B-A253-4D04-82CB-267CCE630B8F}" presName="root" presStyleCnt="0">
        <dgm:presLayoutVars>
          <dgm:dir/>
          <dgm:resizeHandles val="exact"/>
        </dgm:presLayoutVars>
      </dgm:prSet>
      <dgm:spPr/>
    </dgm:pt>
    <dgm:pt modelId="{DEAC9023-376D-4AEF-ADDD-0793D5F0E042}" type="pres">
      <dgm:prSet presAssocID="{9E4C7776-12EC-4A39-B882-8FAE56E8A8A4}" presName="compNode" presStyleCnt="0"/>
      <dgm:spPr/>
    </dgm:pt>
    <dgm:pt modelId="{38DDFEA3-B09F-4671-8CD1-31A0E826728A}" type="pres">
      <dgm:prSet presAssocID="{9E4C7776-12EC-4A39-B882-8FAE56E8A8A4}" presName="bgRect" presStyleLbl="bgShp" presStyleIdx="0" presStyleCnt="4"/>
      <dgm:spPr/>
    </dgm:pt>
    <dgm:pt modelId="{43BEA625-5367-4F5D-B1D9-311DD765682D}" type="pres">
      <dgm:prSet presAssocID="{9E4C7776-12EC-4A39-B882-8FAE56E8A8A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568F17BA-B5C0-4F9B-A548-D344EFBE8978}" type="pres">
      <dgm:prSet presAssocID="{9E4C7776-12EC-4A39-B882-8FAE56E8A8A4}" presName="spaceRect" presStyleCnt="0"/>
      <dgm:spPr/>
    </dgm:pt>
    <dgm:pt modelId="{6F4A5267-0630-43C3-903A-77AC79126349}" type="pres">
      <dgm:prSet presAssocID="{9E4C7776-12EC-4A39-B882-8FAE56E8A8A4}" presName="parTx" presStyleLbl="revTx" presStyleIdx="0" presStyleCnt="4">
        <dgm:presLayoutVars>
          <dgm:chMax val="0"/>
          <dgm:chPref val="0"/>
        </dgm:presLayoutVars>
      </dgm:prSet>
      <dgm:spPr/>
    </dgm:pt>
    <dgm:pt modelId="{3F9DDC5B-C632-4586-8755-146A2BD83024}" type="pres">
      <dgm:prSet presAssocID="{2090CB34-FF6D-495D-84A7-78A004802981}" presName="sibTrans" presStyleCnt="0"/>
      <dgm:spPr/>
    </dgm:pt>
    <dgm:pt modelId="{1499B48F-54AE-4C98-A086-A90C16001786}" type="pres">
      <dgm:prSet presAssocID="{E2D6E459-2D29-42C5-8D90-39EEBF055CEF}" presName="compNode" presStyleCnt="0"/>
      <dgm:spPr/>
    </dgm:pt>
    <dgm:pt modelId="{9B8D6E1C-A5A1-4B45-8810-A76DBEC656C3}" type="pres">
      <dgm:prSet presAssocID="{E2D6E459-2D29-42C5-8D90-39EEBF055CEF}" presName="bgRect" presStyleLbl="bgShp" presStyleIdx="1" presStyleCnt="4"/>
      <dgm:spPr/>
    </dgm:pt>
    <dgm:pt modelId="{81536B73-E62E-49F1-A705-54408228BF4F}" type="pres">
      <dgm:prSet presAssocID="{E2D6E459-2D29-42C5-8D90-39EEBF055CEF}"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97C917DE-E851-40AF-B7AC-2059FC9C1DB7}" type="pres">
      <dgm:prSet presAssocID="{E2D6E459-2D29-42C5-8D90-39EEBF055CEF}" presName="spaceRect" presStyleCnt="0"/>
      <dgm:spPr/>
    </dgm:pt>
    <dgm:pt modelId="{060EC2EE-892F-4E94-A14F-2FB613F84908}" type="pres">
      <dgm:prSet presAssocID="{E2D6E459-2D29-42C5-8D90-39EEBF055CEF}" presName="parTx" presStyleLbl="revTx" presStyleIdx="1" presStyleCnt="4">
        <dgm:presLayoutVars>
          <dgm:chMax val="0"/>
          <dgm:chPref val="0"/>
        </dgm:presLayoutVars>
      </dgm:prSet>
      <dgm:spPr/>
    </dgm:pt>
    <dgm:pt modelId="{0030012C-8EC0-4149-9B9B-02707CCEFCCA}" type="pres">
      <dgm:prSet presAssocID="{976CF94C-D698-4FF1-8CA7-5A9E3FC3720E}" presName="sibTrans" presStyleCnt="0"/>
      <dgm:spPr/>
    </dgm:pt>
    <dgm:pt modelId="{A7CA600B-EB66-4AD8-B69F-0E1A415248BA}" type="pres">
      <dgm:prSet presAssocID="{0428CD5C-2CA4-40BB-A62C-F37995ADFBD1}" presName="compNode" presStyleCnt="0"/>
      <dgm:spPr/>
    </dgm:pt>
    <dgm:pt modelId="{B1158C9A-1799-48EB-91A0-3EF592549C07}" type="pres">
      <dgm:prSet presAssocID="{0428CD5C-2CA4-40BB-A62C-F37995ADFBD1}" presName="bgRect" presStyleLbl="bgShp" presStyleIdx="2" presStyleCnt="4"/>
      <dgm:spPr/>
    </dgm:pt>
    <dgm:pt modelId="{200C6CA2-E75C-45FE-BB27-FB6A86CEA1E9}" type="pres">
      <dgm:prSet presAssocID="{0428CD5C-2CA4-40BB-A62C-F37995ADFBD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E6F9AFF2-B9B5-47F6-8113-D613A22D8E1B}" type="pres">
      <dgm:prSet presAssocID="{0428CD5C-2CA4-40BB-A62C-F37995ADFBD1}" presName="spaceRect" presStyleCnt="0"/>
      <dgm:spPr/>
    </dgm:pt>
    <dgm:pt modelId="{0212ADA0-CB62-4836-9CD9-3731AAE01F8B}" type="pres">
      <dgm:prSet presAssocID="{0428CD5C-2CA4-40BB-A62C-F37995ADFBD1}" presName="parTx" presStyleLbl="revTx" presStyleIdx="2" presStyleCnt="4">
        <dgm:presLayoutVars>
          <dgm:chMax val="0"/>
          <dgm:chPref val="0"/>
        </dgm:presLayoutVars>
      </dgm:prSet>
      <dgm:spPr/>
    </dgm:pt>
    <dgm:pt modelId="{44EA1BB0-B0DD-4A56-9655-96B36CBBFF32}" type="pres">
      <dgm:prSet presAssocID="{F6E846D9-9F94-497C-BBF0-8ED197C0A325}" presName="sibTrans" presStyleCnt="0"/>
      <dgm:spPr/>
    </dgm:pt>
    <dgm:pt modelId="{6478D44F-A3E2-4962-8933-5702D5E842EE}" type="pres">
      <dgm:prSet presAssocID="{032D50B3-4ED6-497A-A4D7-7103CD44C438}" presName="compNode" presStyleCnt="0"/>
      <dgm:spPr/>
    </dgm:pt>
    <dgm:pt modelId="{DAD5CD58-97A4-4340-AB95-123C278A3358}" type="pres">
      <dgm:prSet presAssocID="{032D50B3-4ED6-497A-A4D7-7103CD44C438}" presName="bgRect" presStyleLbl="bgShp" presStyleIdx="3" presStyleCnt="4"/>
      <dgm:spPr/>
    </dgm:pt>
    <dgm:pt modelId="{48E40D05-83AA-41D8-8791-FFE6988B40B3}" type="pres">
      <dgm:prSet presAssocID="{032D50B3-4ED6-497A-A4D7-7103CD44C43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pward trend"/>
        </a:ext>
      </dgm:extLst>
    </dgm:pt>
    <dgm:pt modelId="{0660CDF1-62AC-4D87-A318-B77AB9090D80}" type="pres">
      <dgm:prSet presAssocID="{032D50B3-4ED6-497A-A4D7-7103CD44C438}" presName="spaceRect" presStyleCnt="0"/>
      <dgm:spPr/>
    </dgm:pt>
    <dgm:pt modelId="{EE1DE9C6-0FB9-488D-BE7F-33CCF875DAD9}" type="pres">
      <dgm:prSet presAssocID="{032D50B3-4ED6-497A-A4D7-7103CD44C438}" presName="parTx" presStyleLbl="revTx" presStyleIdx="3" presStyleCnt="4">
        <dgm:presLayoutVars>
          <dgm:chMax val="0"/>
          <dgm:chPref val="0"/>
        </dgm:presLayoutVars>
      </dgm:prSet>
      <dgm:spPr/>
    </dgm:pt>
  </dgm:ptLst>
  <dgm:cxnLst>
    <dgm:cxn modelId="{AC7D0C10-7720-41EC-8709-CE3C2857FC4E}" type="presOf" srcId="{032D50B3-4ED6-497A-A4D7-7103CD44C438}" destId="{EE1DE9C6-0FB9-488D-BE7F-33CCF875DAD9}" srcOrd="0" destOrd="0" presId="urn:microsoft.com/office/officeart/2018/2/layout/IconVerticalSolidList"/>
    <dgm:cxn modelId="{D01B7518-C9C7-489A-9A40-468F280C39F9}" type="presOf" srcId="{8E2F0F6B-A253-4D04-82CB-267CCE630B8F}" destId="{4C53435B-B1EA-43F0-AEAD-01FB5A903EFF}" srcOrd="0" destOrd="0" presId="urn:microsoft.com/office/officeart/2018/2/layout/IconVerticalSolidList"/>
    <dgm:cxn modelId="{9B5B6E1E-C2E5-467B-9952-9C3B655270B9}" srcId="{8E2F0F6B-A253-4D04-82CB-267CCE630B8F}" destId="{0428CD5C-2CA4-40BB-A62C-F37995ADFBD1}" srcOrd="2" destOrd="0" parTransId="{0BE20FFF-F112-4F09-ACCA-A71E80B79525}" sibTransId="{F6E846D9-9F94-497C-BBF0-8ED197C0A325}"/>
    <dgm:cxn modelId="{BADEF720-90BD-467C-A771-EBD651D2DCA2}" type="presOf" srcId="{E2D6E459-2D29-42C5-8D90-39EEBF055CEF}" destId="{060EC2EE-892F-4E94-A14F-2FB613F84908}" srcOrd="0" destOrd="0" presId="urn:microsoft.com/office/officeart/2018/2/layout/IconVerticalSolidList"/>
    <dgm:cxn modelId="{13AFBF3C-84C8-4A23-A749-C993585A38AD}" srcId="{8E2F0F6B-A253-4D04-82CB-267CCE630B8F}" destId="{032D50B3-4ED6-497A-A4D7-7103CD44C438}" srcOrd="3" destOrd="0" parTransId="{3A053BC6-4389-46CB-9A66-06CE1F374092}" sibTransId="{CAA98272-CE20-430F-B036-53F35E46A19E}"/>
    <dgm:cxn modelId="{45836440-4EB2-4B0A-81E4-6D00DDB35241}" srcId="{8E2F0F6B-A253-4D04-82CB-267CCE630B8F}" destId="{E2D6E459-2D29-42C5-8D90-39EEBF055CEF}" srcOrd="1" destOrd="0" parTransId="{EDE2E3CE-0541-4282-B9E0-CB1CB5AEDEC2}" sibTransId="{976CF94C-D698-4FF1-8CA7-5A9E3FC3720E}"/>
    <dgm:cxn modelId="{1DED405C-C53B-4AC1-BCA0-B83F9ACE262C}" type="presOf" srcId="{0428CD5C-2CA4-40BB-A62C-F37995ADFBD1}" destId="{0212ADA0-CB62-4836-9CD9-3731AAE01F8B}" srcOrd="0" destOrd="0" presId="urn:microsoft.com/office/officeart/2018/2/layout/IconVerticalSolidList"/>
    <dgm:cxn modelId="{3D9B9A83-D8BA-414C-BFB5-A8BAB6A92272}" srcId="{8E2F0F6B-A253-4D04-82CB-267CCE630B8F}" destId="{9E4C7776-12EC-4A39-B882-8FAE56E8A8A4}" srcOrd="0" destOrd="0" parTransId="{9D4415C3-D76F-4468-A219-2CED72F0FC50}" sibTransId="{2090CB34-FF6D-495D-84A7-78A004802981}"/>
    <dgm:cxn modelId="{573C9DA3-9246-400F-A94B-72D6728AD6E2}" type="presOf" srcId="{9E4C7776-12EC-4A39-B882-8FAE56E8A8A4}" destId="{6F4A5267-0630-43C3-903A-77AC79126349}" srcOrd="0" destOrd="0" presId="urn:microsoft.com/office/officeart/2018/2/layout/IconVerticalSolidList"/>
    <dgm:cxn modelId="{D84138C0-2EEF-4FAA-9866-7FE38AC89CAC}" type="presParOf" srcId="{4C53435B-B1EA-43F0-AEAD-01FB5A903EFF}" destId="{DEAC9023-376D-4AEF-ADDD-0793D5F0E042}" srcOrd="0" destOrd="0" presId="urn:microsoft.com/office/officeart/2018/2/layout/IconVerticalSolidList"/>
    <dgm:cxn modelId="{0B836ECC-BCAA-48E4-8C42-AAB2711BDC43}" type="presParOf" srcId="{DEAC9023-376D-4AEF-ADDD-0793D5F0E042}" destId="{38DDFEA3-B09F-4671-8CD1-31A0E826728A}" srcOrd="0" destOrd="0" presId="urn:microsoft.com/office/officeart/2018/2/layout/IconVerticalSolidList"/>
    <dgm:cxn modelId="{F7A6313A-5305-4D99-AB57-414096B2F414}" type="presParOf" srcId="{DEAC9023-376D-4AEF-ADDD-0793D5F0E042}" destId="{43BEA625-5367-4F5D-B1D9-311DD765682D}" srcOrd="1" destOrd="0" presId="urn:microsoft.com/office/officeart/2018/2/layout/IconVerticalSolidList"/>
    <dgm:cxn modelId="{2E358EBB-32FA-432F-BB0A-5DE476997ED9}" type="presParOf" srcId="{DEAC9023-376D-4AEF-ADDD-0793D5F0E042}" destId="{568F17BA-B5C0-4F9B-A548-D344EFBE8978}" srcOrd="2" destOrd="0" presId="urn:microsoft.com/office/officeart/2018/2/layout/IconVerticalSolidList"/>
    <dgm:cxn modelId="{88ED9B3A-9336-4EB0-93B5-80E80D690B60}" type="presParOf" srcId="{DEAC9023-376D-4AEF-ADDD-0793D5F0E042}" destId="{6F4A5267-0630-43C3-903A-77AC79126349}" srcOrd="3" destOrd="0" presId="urn:microsoft.com/office/officeart/2018/2/layout/IconVerticalSolidList"/>
    <dgm:cxn modelId="{D68D9659-3891-4F00-B385-8CE624700E1F}" type="presParOf" srcId="{4C53435B-B1EA-43F0-AEAD-01FB5A903EFF}" destId="{3F9DDC5B-C632-4586-8755-146A2BD83024}" srcOrd="1" destOrd="0" presId="urn:microsoft.com/office/officeart/2018/2/layout/IconVerticalSolidList"/>
    <dgm:cxn modelId="{68612659-E3A2-421A-8AAE-F5A0D622F072}" type="presParOf" srcId="{4C53435B-B1EA-43F0-AEAD-01FB5A903EFF}" destId="{1499B48F-54AE-4C98-A086-A90C16001786}" srcOrd="2" destOrd="0" presId="urn:microsoft.com/office/officeart/2018/2/layout/IconVerticalSolidList"/>
    <dgm:cxn modelId="{444968BC-2013-4EDF-877E-D83DB8CDA6CC}" type="presParOf" srcId="{1499B48F-54AE-4C98-A086-A90C16001786}" destId="{9B8D6E1C-A5A1-4B45-8810-A76DBEC656C3}" srcOrd="0" destOrd="0" presId="urn:microsoft.com/office/officeart/2018/2/layout/IconVerticalSolidList"/>
    <dgm:cxn modelId="{ECC1F34E-1B92-43FD-99B2-2A5477CA21AE}" type="presParOf" srcId="{1499B48F-54AE-4C98-A086-A90C16001786}" destId="{81536B73-E62E-49F1-A705-54408228BF4F}" srcOrd="1" destOrd="0" presId="urn:microsoft.com/office/officeart/2018/2/layout/IconVerticalSolidList"/>
    <dgm:cxn modelId="{50388301-9B4E-43E1-95AE-C5409E7D6EBB}" type="presParOf" srcId="{1499B48F-54AE-4C98-A086-A90C16001786}" destId="{97C917DE-E851-40AF-B7AC-2059FC9C1DB7}" srcOrd="2" destOrd="0" presId="urn:microsoft.com/office/officeart/2018/2/layout/IconVerticalSolidList"/>
    <dgm:cxn modelId="{A290114B-8F31-4726-ADFA-3721AB602101}" type="presParOf" srcId="{1499B48F-54AE-4C98-A086-A90C16001786}" destId="{060EC2EE-892F-4E94-A14F-2FB613F84908}" srcOrd="3" destOrd="0" presId="urn:microsoft.com/office/officeart/2018/2/layout/IconVerticalSolidList"/>
    <dgm:cxn modelId="{D5D01A74-007B-42FB-B71B-365CE1D01F31}" type="presParOf" srcId="{4C53435B-B1EA-43F0-AEAD-01FB5A903EFF}" destId="{0030012C-8EC0-4149-9B9B-02707CCEFCCA}" srcOrd="3" destOrd="0" presId="urn:microsoft.com/office/officeart/2018/2/layout/IconVerticalSolidList"/>
    <dgm:cxn modelId="{84A386F8-A8AD-4144-BC7F-905B07BE6B9D}" type="presParOf" srcId="{4C53435B-B1EA-43F0-AEAD-01FB5A903EFF}" destId="{A7CA600B-EB66-4AD8-B69F-0E1A415248BA}" srcOrd="4" destOrd="0" presId="urn:microsoft.com/office/officeart/2018/2/layout/IconVerticalSolidList"/>
    <dgm:cxn modelId="{0022556B-36A8-422A-B294-9C18DB674358}" type="presParOf" srcId="{A7CA600B-EB66-4AD8-B69F-0E1A415248BA}" destId="{B1158C9A-1799-48EB-91A0-3EF592549C07}" srcOrd="0" destOrd="0" presId="urn:microsoft.com/office/officeart/2018/2/layout/IconVerticalSolidList"/>
    <dgm:cxn modelId="{0A0BF7F0-0EB3-4B4E-B854-4B72D0A3544E}" type="presParOf" srcId="{A7CA600B-EB66-4AD8-B69F-0E1A415248BA}" destId="{200C6CA2-E75C-45FE-BB27-FB6A86CEA1E9}" srcOrd="1" destOrd="0" presId="urn:microsoft.com/office/officeart/2018/2/layout/IconVerticalSolidList"/>
    <dgm:cxn modelId="{13E91AD9-9B4F-41F2-BFC1-615E336A66FD}" type="presParOf" srcId="{A7CA600B-EB66-4AD8-B69F-0E1A415248BA}" destId="{E6F9AFF2-B9B5-47F6-8113-D613A22D8E1B}" srcOrd="2" destOrd="0" presId="urn:microsoft.com/office/officeart/2018/2/layout/IconVerticalSolidList"/>
    <dgm:cxn modelId="{09D31FEE-DA7F-4458-872D-3D38FD99683C}" type="presParOf" srcId="{A7CA600B-EB66-4AD8-B69F-0E1A415248BA}" destId="{0212ADA0-CB62-4836-9CD9-3731AAE01F8B}" srcOrd="3" destOrd="0" presId="urn:microsoft.com/office/officeart/2018/2/layout/IconVerticalSolidList"/>
    <dgm:cxn modelId="{8C735681-D8C3-4C6A-BE7A-45AD4B631B98}" type="presParOf" srcId="{4C53435B-B1EA-43F0-AEAD-01FB5A903EFF}" destId="{44EA1BB0-B0DD-4A56-9655-96B36CBBFF32}" srcOrd="5" destOrd="0" presId="urn:microsoft.com/office/officeart/2018/2/layout/IconVerticalSolidList"/>
    <dgm:cxn modelId="{E334AEFD-6510-40C6-9C49-499025458E09}" type="presParOf" srcId="{4C53435B-B1EA-43F0-AEAD-01FB5A903EFF}" destId="{6478D44F-A3E2-4962-8933-5702D5E842EE}" srcOrd="6" destOrd="0" presId="urn:microsoft.com/office/officeart/2018/2/layout/IconVerticalSolidList"/>
    <dgm:cxn modelId="{A75EB586-DE0C-4847-86B0-728D3EBD27CF}" type="presParOf" srcId="{6478D44F-A3E2-4962-8933-5702D5E842EE}" destId="{DAD5CD58-97A4-4340-AB95-123C278A3358}" srcOrd="0" destOrd="0" presId="urn:microsoft.com/office/officeart/2018/2/layout/IconVerticalSolidList"/>
    <dgm:cxn modelId="{2B12C8B9-E0B2-4057-BDCB-798F1E0CFAA2}" type="presParOf" srcId="{6478D44F-A3E2-4962-8933-5702D5E842EE}" destId="{48E40D05-83AA-41D8-8791-FFE6988B40B3}" srcOrd="1" destOrd="0" presId="urn:microsoft.com/office/officeart/2018/2/layout/IconVerticalSolidList"/>
    <dgm:cxn modelId="{BFBFB35C-A0D4-4A18-8FB6-098C1BC6F481}" type="presParOf" srcId="{6478D44F-A3E2-4962-8933-5702D5E842EE}" destId="{0660CDF1-62AC-4D87-A318-B77AB9090D80}" srcOrd="2" destOrd="0" presId="urn:microsoft.com/office/officeart/2018/2/layout/IconVerticalSolidList"/>
    <dgm:cxn modelId="{159E2C41-A42D-47E2-AC4A-C00505118AEA}" type="presParOf" srcId="{6478D44F-A3E2-4962-8933-5702D5E842EE}" destId="{EE1DE9C6-0FB9-488D-BE7F-33CCF875DAD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DDFEA3-B09F-4671-8CD1-31A0E826728A}">
      <dsp:nvSpPr>
        <dsp:cNvPr id="0" name=""/>
        <dsp:cNvSpPr/>
      </dsp:nvSpPr>
      <dsp:spPr>
        <a:xfrm>
          <a:off x="0" y="1735"/>
          <a:ext cx="6658338" cy="8796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BEA625-5367-4F5D-B1D9-311DD765682D}">
      <dsp:nvSpPr>
        <dsp:cNvPr id="0" name=""/>
        <dsp:cNvSpPr/>
      </dsp:nvSpPr>
      <dsp:spPr>
        <a:xfrm>
          <a:off x="266087" y="199652"/>
          <a:ext cx="483796" cy="4837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F4A5267-0630-43C3-903A-77AC79126349}">
      <dsp:nvSpPr>
        <dsp:cNvPr id="0" name=""/>
        <dsp:cNvSpPr/>
      </dsp:nvSpPr>
      <dsp:spPr>
        <a:xfrm>
          <a:off x="1015972" y="1735"/>
          <a:ext cx="5642365" cy="879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094" tIns="93094" rIns="93094" bIns="93094" numCol="1" spcCol="1270" anchor="ctr" anchorCtr="0">
          <a:noAutofit/>
        </a:bodyPr>
        <a:lstStyle/>
        <a:p>
          <a:pPr marL="0" lvl="0" indent="0" algn="l" defTabSz="977900">
            <a:lnSpc>
              <a:spcPct val="90000"/>
            </a:lnSpc>
            <a:spcBef>
              <a:spcPct val="0"/>
            </a:spcBef>
            <a:spcAft>
              <a:spcPct val="35000"/>
            </a:spcAft>
            <a:buNone/>
          </a:pPr>
          <a:r>
            <a:rPr lang="en-US" sz="2200" b="1" kern="1200"/>
            <a:t>Potentially reduced exemption</a:t>
          </a:r>
          <a:endParaRPr lang="en-US" sz="2200" kern="1200"/>
        </a:p>
      </dsp:txBody>
      <dsp:txXfrm>
        <a:off x="1015972" y="1735"/>
        <a:ext cx="5642365" cy="879629"/>
      </dsp:txXfrm>
    </dsp:sp>
    <dsp:sp modelId="{9B8D6E1C-A5A1-4B45-8810-A76DBEC656C3}">
      <dsp:nvSpPr>
        <dsp:cNvPr id="0" name=""/>
        <dsp:cNvSpPr/>
      </dsp:nvSpPr>
      <dsp:spPr>
        <a:xfrm>
          <a:off x="0" y="1101272"/>
          <a:ext cx="6658338" cy="8796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536B73-E62E-49F1-A705-54408228BF4F}">
      <dsp:nvSpPr>
        <dsp:cNvPr id="0" name=""/>
        <dsp:cNvSpPr/>
      </dsp:nvSpPr>
      <dsp:spPr>
        <a:xfrm>
          <a:off x="266087" y="1299189"/>
          <a:ext cx="483796" cy="4837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0EC2EE-892F-4E94-A14F-2FB613F84908}">
      <dsp:nvSpPr>
        <dsp:cNvPr id="0" name=""/>
        <dsp:cNvSpPr/>
      </dsp:nvSpPr>
      <dsp:spPr>
        <a:xfrm>
          <a:off x="1015972" y="1101272"/>
          <a:ext cx="5642365" cy="879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094" tIns="93094" rIns="93094" bIns="93094" numCol="1" spcCol="1270" anchor="ctr" anchorCtr="0">
          <a:noAutofit/>
        </a:bodyPr>
        <a:lstStyle/>
        <a:p>
          <a:pPr marL="0" lvl="0" indent="0" algn="l" defTabSz="977900">
            <a:lnSpc>
              <a:spcPct val="90000"/>
            </a:lnSpc>
            <a:spcBef>
              <a:spcPct val="0"/>
            </a:spcBef>
            <a:spcAft>
              <a:spcPct val="35000"/>
            </a:spcAft>
            <a:buNone/>
          </a:pPr>
          <a:r>
            <a:rPr lang="en-US" sz="2200" b="1" kern="1200"/>
            <a:t>Potential curtailment of planning strategies</a:t>
          </a:r>
          <a:endParaRPr lang="en-US" sz="2200" kern="1200"/>
        </a:p>
      </dsp:txBody>
      <dsp:txXfrm>
        <a:off x="1015972" y="1101272"/>
        <a:ext cx="5642365" cy="879629"/>
      </dsp:txXfrm>
    </dsp:sp>
    <dsp:sp modelId="{B1158C9A-1799-48EB-91A0-3EF592549C07}">
      <dsp:nvSpPr>
        <dsp:cNvPr id="0" name=""/>
        <dsp:cNvSpPr/>
      </dsp:nvSpPr>
      <dsp:spPr>
        <a:xfrm>
          <a:off x="0" y="2200809"/>
          <a:ext cx="6658338" cy="8796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0C6CA2-E75C-45FE-BB27-FB6A86CEA1E9}">
      <dsp:nvSpPr>
        <dsp:cNvPr id="0" name=""/>
        <dsp:cNvSpPr/>
      </dsp:nvSpPr>
      <dsp:spPr>
        <a:xfrm>
          <a:off x="266087" y="2398725"/>
          <a:ext cx="483796" cy="4837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12ADA0-CB62-4836-9CD9-3731AAE01F8B}">
      <dsp:nvSpPr>
        <dsp:cNvPr id="0" name=""/>
        <dsp:cNvSpPr/>
      </dsp:nvSpPr>
      <dsp:spPr>
        <a:xfrm>
          <a:off x="1015972" y="2200809"/>
          <a:ext cx="5642365" cy="879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094" tIns="93094" rIns="93094" bIns="93094" numCol="1" spcCol="1270" anchor="ctr" anchorCtr="0">
          <a:noAutofit/>
        </a:bodyPr>
        <a:lstStyle/>
        <a:p>
          <a:pPr marL="0" lvl="0" indent="0" algn="l" defTabSz="977900">
            <a:lnSpc>
              <a:spcPct val="90000"/>
            </a:lnSpc>
            <a:spcBef>
              <a:spcPct val="0"/>
            </a:spcBef>
            <a:spcAft>
              <a:spcPct val="35000"/>
            </a:spcAft>
            <a:buNone/>
          </a:pPr>
          <a:r>
            <a:rPr lang="en-US" sz="2200" b="1" kern="1200"/>
            <a:t>Historically low interest rates</a:t>
          </a:r>
          <a:endParaRPr lang="en-US" sz="2200" kern="1200"/>
        </a:p>
      </dsp:txBody>
      <dsp:txXfrm>
        <a:off x="1015972" y="2200809"/>
        <a:ext cx="5642365" cy="879629"/>
      </dsp:txXfrm>
    </dsp:sp>
    <dsp:sp modelId="{DAD5CD58-97A4-4340-AB95-123C278A3358}">
      <dsp:nvSpPr>
        <dsp:cNvPr id="0" name=""/>
        <dsp:cNvSpPr/>
      </dsp:nvSpPr>
      <dsp:spPr>
        <a:xfrm>
          <a:off x="0" y="3300345"/>
          <a:ext cx="6658338" cy="879629"/>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E40D05-83AA-41D8-8791-FFE6988B40B3}">
      <dsp:nvSpPr>
        <dsp:cNvPr id="0" name=""/>
        <dsp:cNvSpPr/>
      </dsp:nvSpPr>
      <dsp:spPr>
        <a:xfrm>
          <a:off x="266087" y="3498262"/>
          <a:ext cx="483796" cy="48379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1DE9C6-0FB9-488D-BE7F-33CCF875DAD9}">
      <dsp:nvSpPr>
        <dsp:cNvPr id="0" name=""/>
        <dsp:cNvSpPr/>
      </dsp:nvSpPr>
      <dsp:spPr>
        <a:xfrm>
          <a:off x="1015972" y="3300345"/>
          <a:ext cx="5642365" cy="8796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3094" tIns="93094" rIns="93094" bIns="93094" numCol="1" spcCol="1270" anchor="ctr" anchorCtr="0">
          <a:noAutofit/>
        </a:bodyPr>
        <a:lstStyle/>
        <a:p>
          <a:pPr marL="0" lvl="0" indent="0" algn="l" defTabSz="977900">
            <a:lnSpc>
              <a:spcPct val="90000"/>
            </a:lnSpc>
            <a:spcBef>
              <a:spcPct val="0"/>
            </a:spcBef>
            <a:spcAft>
              <a:spcPct val="35000"/>
            </a:spcAft>
            <a:buNone/>
          </a:pPr>
          <a:r>
            <a:rPr lang="en-US" sz="2200" b="1" kern="1200"/>
            <a:t>Low asset values</a:t>
          </a:r>
          <a:endParaRPr lang="en-US" sz="2200" kern="1200"/>
        </a:p>
      </dsp:txBody>
      <dsp:txXfrm>
        <a:off x="1015972" y="3300345"/>
        <a:ext cx="5642365" cy="87962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16B847-92FB-4CC4-A6FA-C8D177F6ABF1}" type="datetimeFigureOut">
              <a:rPr lang="en-US" smtClean="0"/>
              <a:t>2/12/2021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098DE2-1B02-415F-8BF3-1C3D1E04C76B}" type="slidenum">
              <a:rPr lang="en-US" smtClean="0"/>
              <a:t>‹#›</a:t>
            </a:fld>
            <a:endParaRPr lang="en-US"/>
          </a:p>
        </p:txBody>
      </p:sp>
    </p:spTree>
    <p:extLst>
      <p:ext uri="{BB962C8B-B14F-4D97-AF65-F5344CB8AC3E}">
        <p14:creationId xmlns:p14="http://schemas.microsoft.com/office/powerpoint/2010/main" val="959378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a:t>
            </a:r>
            <a:r>
              <a:rPr lang="en-US" baseline="0" dirty="0"/>
              <a:t> SLIDE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317FDD-7B7E-42C6-B21A-15C8976B4E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3828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AC334D76-CF20-45AF-B5C1-C84E87B06914}" type="slidenum">
              <a:rPr lang="en-US" smtClean="0"/>
              <a:t>24</a:t>
            </a:fld>
            <a:endParaRPr lang="en-US"/>
          </a:p>
        </p:txBody>
      </p:sp>
    </p:spTree>
    <p:extLst>
      <p:ext uri="{BB962C8B-B14F-4D97-AF65-F5344CB8AC3E}">
        <p14:creationId xmlns:p14="http://schemas.microsoft.com/office/powerpoint/2010/main" val="3548243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AC334D76-CF20-45AF-B5C1-C84E87B06914}" type="slidenum">
              <a:rPr lang="en-US" smtClean="0"/>
              <a:t>25</a:t>
            </a:fld>
            <a:endParaRPr lang="en-US"/>
          </a:p>
        </p:txBody>
      </p:sp>
    </p:spTree>
    <p:extLst>
      <p:ext uri="{BB962C8B-B14F-4D97-AF65-F5344CB8AC3E}">
        <p14:creationId xmlns:p14="http://schemas.microsoft.com/office/powerpoint/2010/main" val="785219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AC334D76-CF20-45AF-B5C1-C84E87B06914}" type="slidenum">
              <a:rPr lang="en-US" smtClean="0"/>
              <a:t>26</a:t>
            </a:fld>
            <a:endParaRPr lang="en-US"/>
          </a:p>
        </p:txBody>
      </p:sp>
    </p:spTree>
    <p:extLst>
      <p:ext uri="{BB962C8B-B14F-4D97-AF65-F5344CB8AC3E}">
        <p14:creationId xmlns:p14="http://schemas.microsoft.com/office/powerpoint/2010/main" val="391411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B317FDD-7B7E-42C6-B21A-15C8976B4ED5}"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60785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60AD4-5391-422E-8498-0D2B4A19D37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6432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B60AD4-5391-422E-8498-0D2B4A19D37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8095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84B60AD4-5391-422E-8498-0D2B4A19D379}" type="slidenum">
              <a:rPr lang="en-US" smtClean="0"/>
              <a:t>18</a:t>
            </a:fld>
            <a:endParaRPr lang="en-US"/>
          </a:p>
        </p:txBody>
      </p:sp>
    </p:spTree>
    <p:extLst>
      <p:ext uri="{BB962C8B-B14F-4D97-AF65-F5344CB8AC3E}">
        <p14:creationId xmlns:p14="http://schemas.microsoft.com/office/powerpoint/2010/main" val="871260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84B60AD4-5391-422E-8498-0D2B4A19D379}" type="slidenum">
              <a:rPr lang="en-US" smtClean="0"/>
              <a:t>19</a:t>
            </a:fld>
            <a:endParaRPr lang="en-US"/>
          </a:p>
        </p:txBody>
      </p:sp>
    </p:spTree>
    <p:extLst>
      <p:ext uri="{BB962C8B-B14F-4D97-AF65-F5344CB8AC3E}">
        <p14:creationId xmlns:p14="http://schemas.microsoft.com/office/powerpoint/2010/main" val="1367233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C37D0-CF65-4F66-8107-FA2ED607FC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39232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C37D0-CF65-4F66-8107-FA2ED607FC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83495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0DC37D0-CF65-4F66-8107-FA2ED607FC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8349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8277606"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5061204"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323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Image Grid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3429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3429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537960"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3932082"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6537960"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3932082"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3932082" y="1280160"/>
            <a:ext cx="1268730" cy="1691640"/>
          </a:xfrm>
          <a:solidFill>
            <a:schemeClr val="bg2"/>
          </a:solidFill>
        </p:spPr>
        <p:txBody>
          <a:bodyPr lIns="100584" rIns="100584" bIns="137160" anchor="b" anchorCtr="0"/>
          <a:lstStyle>
            <a:lvl1pPr marL="0" indent="0">
              <a:spcAft>
                <a:spcPts val="0"/>
              </a:spcAft>
              <a:buNone/>
              <a:defRPr sz="713"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6537960" y="1280160"/>
            <a:ext cx="1268730" cy="1691640"/>
          </a:xfrm>
          <a:solidFill>
            <a:schemeClr val="bg2"/>
          </a:solidFill>
        </p:spPr>
        <p:txBody>
          <a:bodyPr lIns="100584" rIns="100584" bIns="137160" anchor="b" anchorCtr="0"/>
          <a:lstStyle>
            <a:lvl1pPr marL="0" indent="0">
              <a:spcAft>
                <a:spcPts val="0"/>
              </a:spcAft>
              <a:buNone/>
              <a:defRPr sz="713"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3932082" y="4253865"/>
            <a:ext cx="1268730" cy="1691640"/>
          </a:xfrm>
          <a:solidFill>
            <a:schemeClr val="bg2"/>
          </a:solidFill>
        </p:spPr>
        <p:txBody>
          <a:bodyPr lIns="100584" rIns="100584" bIns="137160" anchor="b" anchorCtr="0"/>
          <a:lstStyle>
            <a:lvl1pPr marL="0" indent="0">
              <a:spcAft>
                <a:spcPts val="0"/>
              </a:spcAft>
              <a:buNone/>
              <a:defRPr sz="713"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6537960" y="4253865"/>
            <a:ext cx="1268730" cy="1691640"/>
          </a:xfrm>
          <a:solidFill>
            <a:schemeClr val="bg2"/>
          </a:solidFill>
        </p:spPr>
        <p:txBody>
          <a:bodyPr lIns="100584" rIns="100584" bIns="137160" anchor="b" anchorCtr="0"/>
          <a:lstStyle>
            <a:lvl1pPr marL="0" indent="0">
              <a:spcAft>
                <a:spcPts val="0"/>
              </a:spcAft>
              <a:buNone/>
              <a:defRPr sz="713"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151629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Image Grid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3429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3429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537960"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3932082"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6537960"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3932082"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3932082" y="1280160"/>
            <a:ext cx="1268730" cy="1691640"/>
          </a:xfrm>
          <a:solidFill>
            <a:schemeClr val="accent1"/>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6537960" y="1280160"/>
            <a:ext cx="1268730" cy="1691640"/>
          </a:xfrm>
          <a:solidFill>
            <a:schemeClr val="accent1"/>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3932082" y="4253865"/>
            <a:ext cx="1268730" cy="1691640"/>
          </a:xfrm>
          <a:solidFill>
            <a:schemeClr val="accent1"/>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6537960" y="4253865"/>
            <a:ext cx="1268730" cy="1691640"/>
          </a:xfrm>
          <a:solidFill>
            <a:schemeClr val="accent1"/>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599585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Image Grid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3429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3429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537960"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3932082"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6537960"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3932082"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3932082" y="1280160"/>
            <a:ext cx="1268730" cy="1691640"/>
          </a:xfrm>
          <a:solidFill>
            <a:schemeClr val="accent2"/>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6537960" y="1280160"/>
            <a:ext cx="1268730" cy="1691640"/>
          </a:xfrm>
          <a:solidFill>
            <a:schemeClr val="accent2"/>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3932082" y="4253865"/>
            <a:ext cx="1268730" cy="1691640"/>
          </a:xfrm>
          <a:solidFill>
            <a:schemeClr val="accent2"/>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6537960" y="4253865"/>
            <a:ext cx="1268730" cy="1691640"/>
          </a:xfrm>
          <a:solidFill>
            <a:schemeClr val="accent2"/>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4004771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Image Grid 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3429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3429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537960"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3932082"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6537960"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3932082"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3932082" y="1280160"/>
            <a:ext cx="1268730" cy="1691640"/>
          </a:xfrm>
          <a:solidFill>
            <a:schemeClr val="accent5"/>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6537960" y="1280160"/>
            <a:ext cx="1268730" cy="1691640"/>
          </a:xfrm>
          <a:solidFill>
            <a:schemeClr val="accent5"/>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3932082" y="4253865"/>
            <a:ext cx="1268730" cy="1691640"/>
          </a:xfrm>
          <a:solidFill>
            <a:schemeClr val="accent5"/>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6537960" y="4253865"/>
            <a:ext cx="1268730" cy="1691640"/>
          </a:xfrm>
          <a:solidFill>
            <a:schemeClr val="accent5"/>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975519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mp; Image Grid 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3429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3429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537960"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3932082"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6537960"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3932082"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3932082" y="1280160"/>
            <a:ext cx="1268730" cy="1691640"/>
          </a:xfrm>
          <a:solidFill>
            <a:srgbClr val="244F8B"/>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6537960" y="1280160"/>
            <a:ext cx="1268730" cy="1691640"/>
          </a:xfrm>
          <a:solidFill>
            <a:srgbClr val="244F8B"/>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3932082" y="4253865"/>
            <a:ext cx="1268730" cy="1691640"/>
          </a:xfrm>
          <a:solidFill>
            <a:srgbClr val="244F8B"/>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6537960" y="4253865"/>
            <a:ext cx="1268730" cy="1691640"/>
          </a:xfrm>
          <a:solidFill>
            <a:srgbClr val="244F8B"/>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1187717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amp; Image Grid 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3429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3429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537960"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3932082" y="0"/>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6537960"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3932082" y="2973705"/>
            <a:ext cx="260604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3932082" y="1280160"/>
            <a:ext cx="1268730" cy="1691640"/>
          </a:xfrm>
          <a:solidFill>
            <a:srgbClr val="00747B"/>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6537960" y="1280160"/>
            <a:ext cx="1268730" cy="1691640"/>
          </a:xfrm>
          <a:solidFill>
            <a:srgbClr val="00747B"/>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3932082" y="4253865"/>
            <a:ext cx="1268730" cy="1691640"/>
          </a:xfrm>
          <a:solidFill>
            <a:srgbClr val="00747B"/>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6537960" y="4253865"/>
            <a:ext cx="1268730" cy="1691640"/>
          </a:xfrm>
          <a:solidFill>
            <a:srgbClr val="00747B"/>
          </a:solidFill>
        </p:spPr>
        <p:txBody>
          <a:bodyPr lIns="100584" rIns="100584" bIns="137160" anchor="b" anchorCtr="0"/>
          <a:lstStyle>
            <a:lvl1pPr marL="0" indent="0">
              <a:spcAft>
                <a:spcPts val="0"/>
              </a:spcAft>
              <a:buNone/>
              <a:defRPr sz="713"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23225055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8277606"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Tree>
    <p:extLst>
      <p:ext uri="{BB962C8B-B14F-4D97-AF65-F5344CB8AC3E}">
        <p14:creationId xmlns:p14="http://schemas.microsoft.com/office/powerpoint/2010/main" val="1178972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w/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5416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8966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1111" b="84386"/>
          <a:stretch/>
        </p:blipFill>
        <p:spPr bwMode="auto">
          <a:xfrm rot="10800000">
            <a:off x="0" y="5873262"/>
            <a:ext cx="9144000" cy="984738"/>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1111" b="84386"/>
          <a:stretch/>
        </p:blipFill>
        <p:spPr bwMode="auto">
          <a:xfrm>
            <a:off x="0" y="0"/>
            <a:ext cx="9144000" cy="1070811"/>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3AA5F4EF-1E36-4BC5-9CAF-3A7003BA6984}" type="slidenum">
              <a:rPr lang="en-US" smtClean="0"/>
              <a:t>‹#›</a:t>
            </a:fld>
            <a:endParaRPr lang="en-US"/>
          </a:p>
        </p:txBody>
      </p:sp>
      <p:sp>
        <p:nvSpPr>
          <p:cNvPr id="10" name="Rectangle 9"/>
          <p:cNvSpPr/>
          <p:nvPr userDrawn="1"/>
        </p:nvSpPr>
        <p:spPr>
          <a:xfrm>
            <a:off x="0" y="246185"/>
            <a:ext cx="8710246" cy="1277815"/>
          </a:xfrm>
          <a:prstGeom prst="rect">
            <a:avLst/>
          </a:prstGeom>
          <a:solidFill>
            <a:srgbClr val="9800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12" name="Text Placeholder 2"/>
          <p:cNvSpPr>
            <a:spLocks noGrp="1"/>
          </p:cNvSpPr>
          <p:nvPr>
            <p:ph idx="1"/>
          </p:nvPr>
        </p:nvSpPr>
        <p:spPr>
          <a:xfrm>
            <a:off x="457200" y="1600200"/>
            <a:ext cx="8229600" cy="41323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descr="LFG+YIC-A-color.ai"/>
          <p:cNvPicPr>
            <a:picLocks noChangeAspect="1"/>
          </p:cNvPicPr>
          <p:nvPr userDrawn="1"/>
        </p:nvPicPr>
        <p:blipFill>
          <a:blip r:embed="rId3">
            <a:extLst>
              <a:ext uri="{28A0092B-C50C-407E-A947-70E740481C1C}">
                <a14:useLocalDpi xmlns:a14="http://schemas.microsoft.com/office/drawing/2010/main" val="0"/>
              </a:ext>
            </a:extLst>
          </a:blip>
          <a:srcRect t="63998"/>
          <a:stretch>
            <a:fillRect/>
          </a:stretch>
        </p:blipFill>
        <p:spPr bwMode="auto">
          <a:xfrm>
            <a:off x="3744914" y="6408738"/>
            <a:ext cx="157797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17" descr="LFN_HORZ_202_K.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42901" y="6208713"/>
            <a:ext cx="157003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0491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8277606"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6">
            <a:extLst>
              <a:ext uri="{FF2B5EF4-FFF2-40B4-BE49-F238E27FC236}">
                <a16:creationId xmlns:a16="http://schemas.microsoft.com/office/drawing/2014/main" id="{17390612-9893-42C2-82B9-D54A277015E1}"/>
              </a:ext>
            </a:extLst>
          </p:cNvPr>
          <p:cNvSpPr>
            <a:spLocks noGrp="1"/>
          </p:cNvSpPr>
          <p:nvPr>
            <p:ph type="body" sz="quarter" idx="12" hasCustomPrompt="1"/>
          </p:nvPr>
        </p:nvSpPr>
        <p:spPr>
          <a:xfrm>
            <a:off x="3946110" y="2001012"/>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404237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D396589B-6DEE-4176-8395-F52B66E1EF05}" type="datetimeFigureOut">
              <a:rPr lang="en-US" smtClean="0"/>
              <a:t>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14835441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9"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1111" b="84386"/>
          <a:stretch/>
        </p:blipFill>
        <p:spPr bwMode="auto">
          <a:xfrm>
            <a:off x="0" y="0"/>
            <a:ext cx="9144000" cy="1070811"/>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307970"/>
            <a:ext cx="8710246" cy="890953"/>
          </a:xfrm>
          <a:prstGeom prst="rect">
            <a:avLst/>
          </a:prstGeom>
          <a:solidFill>
            <a:srgbClr val="9800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28246"/>
            <a:ext cx="8229600" cy="738554"/>
          </a:xfrm>
        </p:spPr>
        <p:txBody>
          <a:bodyPr/>
          <a:lstStyle/>
          <a:p>
            <a:r>
              <a:rPr lang="en-US" dirty="0"/>
              <a:t>Click to edit Master title style</a:t>
            </a:r>
          </a:p>
        </p:txBody>
      </p:sp>
      <p:sp>
        <p:nvSpPr>
          <p:cNvPr id="3" name="Content Placeholder 2"/>
          <p:cNvSpPr>
            <a:spLocks noGrp="1"/>
          </p:cNvSpPr>
          <p:nvPr>
            <p:ph idx="1"/>
          </p:nvPr>
        </p:nvSpPr>
        <p:spPr>
          <a:xfrm>
            <a:off x="457200" y="1310296"/>
            <a:ext cx="8229600" cy="4413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96589B-6DEE-4176-8395-F52B66E1EF05}" type="datetimeFigureOut">
              <a:rPr lang="en-US" smtClean="0"/>
              <a:t>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1460531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12"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1111" b="84386"/>
          <a:stretch/>
        </p:blipFill>
        <p:spPr bwMode="auto">
          <a:xfrm>
            <a:off x="0" y="0"/>
            <a:ext cx="9144000" cy="1070811"/>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userDrawn="1"/>
        </p:nvSpPr>
        <p:spPr>
          <a:xfrm>
            <a:off x="0" y="307970"/>
            <a:ext cx="8710246" cy="890953"/>
          </a:xfrm>
          <a:prstGeom prst="rect">
            <a:avLst/>
          </a:prstGeom>
          <a:solidFill>
            <a:srgbClr val="9800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3AA5F4EF-1E36-4BC5-9CAF-3A7003BA6984}" type="slidenum">
              <a:rPr lang="en-US" smtClean="0"/>
              <a:t>‹#›</a:t>
            </a:fld>
            <a:endParaRPr lang="en-US"/>
          </a:p>
        </p:txBody>
      </p:sp>
      <p:sp>
        <p:nvSpPr>
          <p:cNvPr id="14" name="Title 1"/>
          <p:cNvSpPr>
            <a:spLocks noGrp="1"/>
          </p:cNvSpPr>
          <p:nvPr>
            <p:ph type="title"/>
          </p:nvPr>
        </p:nvSpPr>
        <p:spPr>
          <a:xfrm>
            <a:off x="457200" y="328246"/>
            <a:ext cx="8229600" cy="738554"/>
          </a:xfrm>
        </p:spPr>
        <p:txBody>
          <a:bodyPr/>
          <a:lstStyle/>
          <a:p>
            <a:r>
              <a:rPr lang="en-US" dirty="0"/>
              <a:t>Click to edit Master title style</a:t>
            </a:r>
          </a:p>
        </p:txBody>
      </p:sp>
      <p:sp>
        <p:nvSpPr>
          <p:cNvPr id="15" name="Content Placeholder 2"/>
          <p:cNvSpPr>
            <a:spLocks noGrp="1"/>
          </p:cNvSpPr>
          <p:nvPr>
            <p:ph idx="1"/>
          </p:nvPr>
        </p:nvSpPr>
        <p:spPr>
          <a:xfrm>
            <a:off x="457200" y="1310295"/>
            <a:ext cx="8229600" cy="44479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33829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pic>
        <p:nvPicPr>
          <p:cNvPr id="14"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1111" b="84386"/>
          <a:stretch/>
        </p:blipFill>
        <p:spPr bwMode="auto">
          <a:xfrm rot="10800000">
            <a:off x="0" y="5873262"/>
            <a:ext cx="9144000" cy="984738"/>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2"/>
          </p:nvPr>
        </p:nvSpPr>
        <p:spPr/>
        <p:txBody>
          <a:bodyPr/>
          <a:lstStyle/>
          <a:p>
            <a:fld id="{3AA5F4EF-1E36-4BC5-9CAF-3A7003BA6984}" type="slidenum">
              <a:rPr lang="en-US" smtClean="0"/>
              <a:t>‹#›</a:t>
            </a:fld>
            <a:endParaRPr lang="en-US"/>
          </a:p>
        </p:txBody>
      </p:sp>
      <p:pic>
        <p:nvPicPr>
          <p:cNvPr id="8"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1111" b="84386"/>
          <a:stretch/>
        </p:blipFill>
        <p:spPr bwMode="auto">
          <a:xfrm>
            <a:off x="0" y="0"/>
            <a:ext cx="9144000" cy="1070811"/>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userDrawn="1"/>
        </p:nvSpPr>
        <p:spPr>
          <a:xfrm>
            <a:off x="0" y="307970"/>
            <a:ext cx="8710246" cy="890953"/>
          </a:xfrm>
          <a:prstGeom prst="rect">
            <a:avLst/>
          </a:prstGeom>
          <a:solidFill>
            <a:srgbClr val="9800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p:nvPr>
        </p:nvSpPr>
        <p:spPr>
          <a:xfrm>
            <a:off x="457200" y="328246"/>
            <a:ext cx="8229600" cy="738554"/>
          </a:xfrm>
        </p:spPr>
        <p:txBody>
          <a:bodyPr/>
          <a:lstStyle/>
          <a:p>
            <a:r>
              <a:rPr lang="en-US" dirty="0"/>
              <a:t>Click to edit Master title style</a:t>
            </a:r>
          </a:p>
        </p:txBody>
      </p:sp>
      <p:sp>
        <p:nvSpPr>
          <p:cNvPr id="12" name="Content Placeholder 2"/>
          <p:cNvSpPr>
            <a:spLocks noGrp="1"/>
          </p:cNvSpPr>
          <p:nvPr>
            <p:ph sz="half" idx="1"/>
          </p:nvPr>
        </p:nvSpPr>
        <p:spPr>
          <a:xfrm>
            <a:off x="457200" y="1353060"/>
            <a:ext cx="4038600" cy="43928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p:cNvSpPr>
            <a:spLocks noGrp="1"/>
          </p:cNvSpPr>
          <p:nvPr>
            <p:ph sz="half" idx="2"/>
          </p:nvPr>
        </p:nvSpPr>
        <p:spPr>
          <a:xfrm>
            <a:off x="4648200" y="1353060"/>
            <a:ext cx="4038600" cy="439283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descr="LFG+YIC-A-color.ai"/>
          <p:cNvPicPr>
            <a:picLocks noChangeAspect="1"/>
          </p:cNvPicPr>
          <p:nvPr userDrawn="1"/>
        </p:nvPicPr>
        <p:blipFill>
          <a:blip r:embed="rId3">
            <a:extLst>
              <a:ext uri="{28A0092B-C50C-407E-A947-70E740481C1C}">
                <a14:useLocalDpi xmlns:a14="http://schemas.microsoft.com/office/drawing/2010/main" val="0"/>
              </a:ext>
            </a:extLst>
          </a:blip>
          <a:srcRect t="63998"/>
          <a:stretch>
            <a:fillRect/>
          </a:stretch>
        </p:blipFill>
        <p:spPr bwMode="auto">
          <a:xfrm>
            <a:off x="3744914" y="6408738"/>
            <a:ext cx="157797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6" descr="LFN_HORZ_202_K.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42901" y="6208713"/>
            <a:ext cx="157003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84301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D396589B-6DEE-4176-8395-F52B66E1EF05}" type="datetimeFigureOut">
              <a:rPr lang="en-US" smtClean="0"/>
              <a:t>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5F4EF-1E36-4BC5-9CAF-3A7003BA6984}" type="slidenum">
              <a:rPr lang="en-US" smtClean="0"/>
              <a:t>‹#›</a:t>
            </a:fld>
            <a:endParaRPr lang="en-US"/>
          </a:p>
        </p:txBody>
      </p:sp>
      <p:pic>
        <p:nvPicPr>
          <p:cNvPr id="10"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1111" b="84386"/>
          <a:stretch/>
        </p:blipFill>
        <p:spPr bwMode="auto">
          <a:xfrm>
            <a:off x="0" y="0"/>
            <a:ext cx="9144000" cy="1477108"/>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1111" b="84386"/>
          <a:stretch/>
        </p:blipFill>
        <p:spPr bwMode="auto">
          <a:xfrm rot="10800000">
            <a:off x="0" y="4994031"/>
            <a:ext cx="9144000" cy="1863969"/>
          </a:xfrm>
          <a:prstGeom prst="rect">
            <a:avLst/>
          </a:prstGeom>
          <a:noFill/>
          <a:ln>
            <a:noFill/>
          </a:ln>
          <a:effectLst>
            <a:outerShdw blurRad="50800" dist="38100" dir="16200000"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99204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pic>
        <p:nvPicPr>
          <p:cNvPr id="7"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t="-1" r="11111" b="1"/>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3AA5F4EF-1E36-4BC5-9CAF-3A7003BA6984}" type="slidenum">
              <a:rPr lang="en-US" smtClean="0"/>
              <a:t>‹#›</a:t>
            </a:fld>
            <a:endParaRPr lang="en-US"/>
          </a:p>
        </p:txBody>
      </p:sp>
      <p:pic>
        <p:nvPicPr>
          <p:cNvPr id="9" name="Picture 8" descr="LFG+YIC-A-color.ai"/>
          <p:cNvPicPr>
            <a:picLocks noChangeAspect="1"/>
          </p:cNvPicPr>
          <p:nvPr userDrawn="1"/>
        </p:nvPicPr>
        <p:blipFill>
          <a:blip r:embed="rId3">
            <a:extLst>
              <a:ext uri="{28A0092B-C50C-407E-A947-70E740481C1C}">
                <a14:useLocalDpi xmlns:a14="http://schemas.microsoft.com/office/drawing/2010/main" val="0"/>
              </a:ext>
            </a:extLst>
          </a:blip>
          <a:srcRect t="63998"/>
          <a:stretch>
            <a:fillRect/>
          </a:stretch>
        </p:blipFill>
        <p:spPr bwMode="auto">
          <a:xfrm>
            <a:off x="3744914" y="6408738"/>
            <a:ext cx="1577975"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LFN_HORZ_202_K.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42901" y="6208713"/>
            <a:ext cx="157003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76416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t="-1" r="11111" b="1"/>
          <a:stretch/>
        </p:blipFill>
        <p:spPr bwMode="auto">
          <a:xfrm>
            <a:off x="0" y="1"/>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6710722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13382683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002E"/>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1480921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7" name="Picture 19" descr="157525991_PPT_Bckgd_FPO.psd"/>
          <p:cNvPicPr>
            <a:picLocks noChangeAspect="1"/>
          </p:cNvPicPr>
          <p:nvPr userDrawn="1"/>
        </p:nvPicPr>
        <p:blipFill rotWithShape="1">
          <a:blip r:embed="rId2">
            <a:extLst>
              <a:ext uri="{28A0092B-C50C-407E-A947-70E740481C1C}">
                <a14:useLocalDpi xmlns:a14="http://schemas.microsoft.com/office/drawing/2010/main" val="0"/>
              </a:ext>
            </a:extLst>
          </a:blip>
          <a:srcRect r="17721" b="84386"/>
          <a:stretch/>
        </p:blipFill>
        <p:spPr bwMode="auto">
          <a:xfrm rot="5400000">
            <a:off x="5281185" y="2995187"/>
            <a:ext cx="6858000" cy="867632"/>
          </a:xfrm>
          <a:prstGeom prst="rect">
            <a:avLst/>
          </a:prstGeom>
          <a:noFill/>
          <a:ln>
            <a:noFill/>
          </a:ln>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rot="5400000">
            <a:off x="5266591" y="2593732"/>
            <a:ext cx="6242537" cy="1055076"/>
          </a:xfrm>
          <a:prstGeom prst="rect">
            <a:avLst/>
          </a:prstGeom>
          <a:solidFill>
            <a:srgbClr val="98002E"/>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8112368" y="274638"/>
            <a:ext cx="574431"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199" y="274638"/>
            <a:ext cx="7174523" cy="60206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38133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ft Column Bullet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8277606"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114675"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801059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5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002E"/>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2175020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002E"/>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19907598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2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002E"/>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39710635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userDrawn="1">
  <p:cSld name="3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98002E"/>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3AA5F4EF-1E36-4BC5-9CAF-3A7003BA6984}" type="slidenum">
              <a:rPr lang="en-US" smtClean="0"/>
              <a:t>‹#›</a:t>
            </a:fld>
            <a:endParaRPr lang="en-US"/>
          </a:p>
        </p:txBody>
      </p:sp>
    </p:spTree>
    <p:extLst>
      <p:ext uri="{BB962C8B-B14F-4D97-AF65-F5344CB8AC3E}">
        <p14:creationId xmlns:p14="http://schemas.microsoft.com/office/powerpoint/2010/main" val="1228237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22AFA3-0547-4C74-B661-AD7612017956}" type="datetimeFigureOut">
              <a:rPr lang="en-US" smtClean="0"/>
              <a:t>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EE8CFD-156C-4DDF-966E-DC6A782A31F4}" type="slidenum">
              <a:rPr lang="en-US" smtClean="0"/>
              <a:t>‹#›</a:t>
            </a:fld>
            <a:endParaRPr lang="en-US"/>
          </a:p>
        </p:txBody>
      </p:sp>
    </p:spTree>
    <p:extLst>
      <p:ext uri="{BB962C8B-B14F-4D97-AF65-F5344CB8AC3E}">
        <p14:creationId xmlns:p14="http://schemas.microsoft.com/office/powerpoint/2010/main" val="3015332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mp;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8277606"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8277606"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3943350" y="2034066"/>
            <a:ext cx="4762987" cy="3959352"/>
          </a:xfrm>
          <a:solidFill>
            <a:schemeClr val="tx2"/>
          </a:solidFill>
        </p:spPr>
        <p:txBody>
          <a:bodyPr lIns="640080" tIns="1188720" rIns="0"/>
          <a:lstStyle>
            <a:lvl1pPr marL="0" indent="0">
              <a:spcAft>
                <a:spcPts val="0"/>
              </a:spcAft>
              <a:buNone/>
              <a:defRPr sz="24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3749812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amp; Imag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459486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459486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349240" y="580914"/>
            <a:ext cx="3357097" cy="5412505"/>
          </a:xfrm>
          <a:solidFill>
            <a:schemeClr val="tx2"/>
          </a:solidFill>
        </p:spPr>
        <p:txBody>
          <a:bodyPr lIns="182880" tIns="2011680" rIns="0"/>
          <a:lstStyle>
            <a:lvl1pPr marL="0" indent="0">
              <a:spcAft>
                <a:spcPts val="0"/>
              </a:spcAft>
              <a:buNone/>
              <a:defRPr sz="21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3027681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Imag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428731" y="484632"/>
            <a:ext cx="397764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625" y="1014984"/>
            <a:ext cx="3977640" cy="274320"/>
          </a:xfrm>
        </p:spPr>
        <p:txBody>
          <a:bodyPr/>
          <a:lstStyle>
            <a:lvl1pPr marL="0" indent="0">
              <a:spcAft>
                <a:spcPts val="0"/>
              </a:spcAft>
              <a:buNone/>
              <a:defRPr b="1">
                <a:latin typeface="Georgia" panose="02040502050405020303" pitchFamily="18" charset="0"/>
              </a:defRPr>
            </a:lvl1pPr>
          </a:lstStyle>
          <a:p>
            <a:pPr lvl="0"/>
            <a:r>
              <a:rPr lang="en-US" dirty="0"/>
              <a:t>Click to enter text</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428625" y="2002536"/>
            <a:ext cx="3223260" cy="4206240"/>
          </a:xfrm>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4658710" y="0"/>
            <a:ext cx="4485290" cy="5969876"/>
          </a:xfrm>
          <a:solidFill>
            <a:schemeClr val="tx2"/>
          </a:solidFill>
        </p:spPr>
        <p:txBody>
          <a:bodyPr lIns="457200" tIns="2194560" rIns="0"/>
          <a:lstStyle>
            <a:lvl1pPr marL="0" indent="0">
              <a:spcAft>
                <a:spcPts val="0"/>
              </a:spcAft>
              <a:buNone/>
              <a:defRPr sz="24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2504254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ow of 4 Images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731" y="1014984"/>
            <a:ext cx="8277606"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2538007" y="2045971"/>
            <a:ext cx="1947672" cy="2356485"/>
          </a:xfrm>
          <a:solidFill>
            <a:schemeClr val="tx2"/>
          </a:solidFill>
        </p:spPr>
        <p:txBody>
          <a:bodyPr lIns="0" tIns="320040" rIns="0"/>
          <a:lstStyle>
            <a:lvl1pPr marL="0" indent="0" algn="ctr">
              <a:lnSpc>
                <a:spcPct val="100000"/>
              </a:lnSpc>
              <a:spcAft>
                <a:spcPts val="0"/>
              </a:spcAft>
              <a:buNone/>
              <a:defRPr sz="105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428731" y="2045971"/>
            <a:ext cx="1947672" cy="2356485"/>
          </a:xfrm>
          <a:solidFill>
            <a:schemeClr val="tx2"/>
          </a:solidFill>
        </p:spPr>
        <p:txBody>
          <a:bodyPr lIns="0" tIns="320040" rIns="0"/>
          <a:lstStyle>
            <a:lvl1pPr marL="0" indent="0" algn="ctr">
              <a:lnSpc>
                <a:spcPct val="100000"/>
              </a:lnSpc>
              <a:spcAft>
                <a:spcPts val="0"/>
              </a:spcAft>
              <a:buNone/>
              <a:defRPr sz="105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7" name="Picture Placeholder 15">
            <a:extLst>
              <a:ext uri="{FF2B5EF4-FFF2-40B4-BE49-F238E27FC236}">
                <a16:creationId xmlns:a16="http://schemas.microsoft.com/office/drawing/2014/main" id="{578A28A4-CF63-4FB0-93A7-EBBA66EDC75C}"/>
              </a:ext>
            </a:extLst>
          </p:cNvPr>
          <p:cNvSpPr>
            <a:spLocks noGrp="1"/>
          </p:cNvSpPr>
          <p:nvPr>
            <p:ph type="pic" sz="quarter" idx="13" hasCustomPrompt="1"/>
          </p:nvPr>
        </p:nvSpPr>
        <p:spPr>
          <a:xfrm>
            <a:off x="4647283" y="2045971"/>
            <a:ext cx="1947672" cy="2356485"/>
          </a:xfrm>
          <a:solidFill>
            <a:schemeClr val="tx2"/>
          </a:solidFill>
        </p:spPr>
        <p:txBody>
          <a:bodyPr lIns="0" tIns="320040" rIns="0"/>
          <a:lstStyle>
            <a:lvl1pPr marL="0" indent="0" algn="ctr">
              <a:lnSpc>
                <a:spcPct val="100000"/>
              </a:lnSpc>
              <a:spcAft>
                <a:spcPts val="0"/>
              </a:spcAft>
              <a:buNone/>
              <a:defRPr sz="105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6756559" y="2045971"/>
            <a:ext cx="1949778" cy="2356485"/>
          </a:xfrm>
          <a:solidFill>
            <a:schemeClr val="tx2"/>
          </a:solidFill>
        </p:spPr>
        <p:txBody>
          <a:bodyPr lIns="0" tIns="320040" rIns="0"/>
          <a:lstStyle>
            <a:lvl1pPr marL="0" indent="0" algn="ctr">
              <a:lnSpc>
                <a:spcPct val="100000"/>
              </a:lnSpc>
              <a:spcAft>
                <a:spcPts val="0"/>
              </a:spcAft>
              <a:buNone/>
              <a:defRPr sz="105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428731" y="4482892"/>
            <a:ext cx="1947863"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428731" y="4680204"/>
            <a:ext cx="1947863"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2538007" y="4482892"/>
            <a:ext cx="1947863"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2538007" y="4680204"/>
            <a:ext cx="1947863"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4647283" y="4482892"/>
            <a:ext cx="1947863"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4647283" y="4680204"/>
            <a:ext cx="1947863"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6756559" y="4482892"/>
            <a:ext cx="1947863"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6756559" y="4680204"/>
            <a:ext cx="1947863"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2606853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ow of 3 Images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731" y="1014984"/>
            <a:ext cx="8277606"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3241172" y="2045969"/>
            <a:ext cx="2654046" cy="3191256"/>
          </a:xfrm>
          <a:solidFill>
            <a:schemeClr val="tx2"/>
          </a:solidFill>
        </p:spPr>
        <p:txBody>
          <a:bodyPr lIns="0" tIns="731520" rIns="0"/>
          <a:lstStyle>
            <a:lvl1pPr marL="0" indent="0" algn="ctr">
              <a:lnSpc>
                <a:spcPct val="100000"/>
              </a:lnSpc>
              <a:spcAft>
                <a:spcPts val="0"/>
              </a:spcAft>
              <a:buNone/>
              <a:defRPr sz="105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428731" y="2045969"/>
            <a:ext cx="2654046" cy="3191256"/>
          </a:xfrm>
          <a:solidFill>
            <a:schemeClr val="tx2"/>
          </a:solidFill>
        </p:spPr>
        <p:txBody>
          <a:bodyPr lIns="0" tIns="731520" rIns="0"/>
          <a:lstStyle>
            <a:lvl1pPr marL="0" indent="0" algn="ctr">
              <a:lnSpc>
                <a:spcPct val="100000"/>
              </a:lnSpc>
              <a:spcAft>
                <a:spcPts val="0"/>
              </a:spcAft>
              <a:buNone/>
              <a:defRPr sz="105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6053615" y="2045970"/>
            <a:ext cx="2652723" cy="3192780"/>
          </a:xfrm>
          <a:solidFill>
            <a:schemeClr val="tx2"/>
          </a:solidFill>
        </p:spPr>
        <p:txBody>
          <a:bodyPr lIns="0" tIns="731520" rIns="0"/>
          <a:lstStyle>
            <a:lvl1pPr marL="0" indent="0" algn="ctr">
              <a:lnSpc>
                <a:spcPct val="100000"/>
              </a:lnSpc>
              <a:spcAft>
                <a:spcPts val="0"/>
              </a:spcAft>
              <a:buNone/>
              <a:defRPr sz="105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428731" y="5466047"/>
            <a:ext cx="2654046"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428731" y="5663359"/>
            <a:ext cx="2654046"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241172" y="5466047"/>
            <a:ext cx="2654046"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241172" y="5663359"/>
            <a:ext cx="2654046"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6053615" y="5466047"/>
            <a:ext cx="2654046"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6053615" y="5663359"/>
            <a:ext cx="2654046"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2059882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ow of 6 Images 8">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428854" y="1014984"/>
            <a:ext cx="8277606"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428731" y="2045972"/>
            <a:ext cx="1261481" cy="1516379"/>
          </a:xfrm>
          <a:solidFill>
            <a:schemeClr val="tx2"/>
          </a:solidFill>
        </p:spPr>
        <p:txBody>
          <a:bodyPr lIns="0" tIns="91440" rIns="0"/>
          <a:lstStyle>
            <a:lvl1pPr marL="0" indent="0" algn="ctr">
              <a:lnSpc>
                <a:spcPct val="100000"/>
              </a:lnSpc>
              <a:spcAft>
                <a:spcPts val="0"/>
              </a:spcAft>
              <a:buNone/>
              <a:defRPr sz="975"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428731" y="3766185"/>
            <a:ext cx="1261604"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428731" y="3963497"/>
            <a:ext cx="1261604"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8" name="Picture Placeholder 15">
            <a:extLst>
              <a:ext uri="{FF2B5EF4-FFF2-40B4-BE49-F238E27FC236}">
                <a16:creationId xmlns:a16="http://schemas.microsoft.com/office/drawing/2014/main" id="{FC62AE94-F79E-4583-B8BD-55DC2B03B496}"/>
              </a:ext>
            </a:extLst>
          </p:cNvPr>
          <p:cNvSpPr>
            <a:spLocks noGrp="1"/>
          </p:cNvSpPr>
          <p:nvPr>
            <p:ph type="pic" sz="quarter" idx="17" hasCustomPrompt="1"/>
          </p:nvPr>
        </p:nvSpPr>
        <p:spPr>
          <a:xfrm>
            <a:off x="1831981" y="2045972"/>
            <a:ext cx="1261481" cy="1516379"/>
          </a:xfrm>
          <a:solidFill>
            <a:schemeClr val="tx2"/>
          </a:solidFill>
        </p:spPr>
        <p:txBody>
          <a:bodyPr lIns="0" tIns="91440" rIns="0"/>
          <a:lstStyle>
            <a:lvl1pPr marL="0" indent="0" algn="ctr">
              <a:lnSpc>
                <a:spcPct val="100000"/>
              </a:lnSpc>
              <a:spcAft>
                <a:spcPts val="0"/>
              </a:spcAft>
              <a:buNone/>
              <a:defRPr sz="975"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1831956" y="3766185"/>
            <a:ext cx="1261604"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1831956" y="3963497"/>
            <a:ext cx="1261604"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1" name="Picture Placeholder 15">
            <a:extLst>
              <a:ext uri="{FF2B5EF4-FFF2-40B4-BE49-F238E27FC236}">
                <a16:creationId xmlns:a16="http://schemas.microsoft.com/office/drawing/2014/main" id="{9AACB5DD-B317-440E-B6A5-F3DE8733615E}"/>
              </a:ext>
            </a:extLst>
          </p:cNvPr>
          <p:cNvSpPr>
            <a:spLocks noGrp="1"/>
          </p:cNvSpPr>
          <p:nvPr>
            <p:ph type="pic" sz="quarter" idx="20" hasCustomPrompt="1"/>
          </p:nvPr>
        </p:nvSpPr>
        <p:spPr>
          <a:xfrm>
            <a:off x="3235231" y="2045972"/>
            <a:ext cx="1261481" cy="1516379"/>
          </a:xfrm>
          <a:solidFill>
            <a:schemeClr val="tx2"/>
          </a:solidFill>
        </p:spPr>
        <p:txBody>
          <a:bodyPr lIns="0" tIns="91440" rIns="0"/>
          <a:lstStyle>
            <a:lvl1pPr marL="0" indent="0" algn="ctr">
              <a:lnSpc>
                <a:spcPct val="100000"/>
              </a:lnSpc>
              <a:spcAft>
                <a:spcPts val="0"/>
              </a:spcAft>
              <a:buNone/>
              <a:defRPr sz="975"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3235181" y="3766185"/>
            <a:ext cx="1261604"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3235181" y="3963497"/>
            <a:ext cx="1261604"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4" name="Picture Placeholder 15">
            <a:extLst>
              <a:ext uri="{FF2B5EF4-FFF2-40B4-BE49-F238E27FC236}">
                <a16:creationId xmlns:a16="http://schemas.microsoft.com/office/drawing/2014/main" id="{CCD12271-BA7C-473A-A05B-B9A774A70225}"/>
              </a:ext>
            </a:extLst>
          </p:cNvPr>
          <p:cNvSpPr>
            <a:spLocks noGrp="1"/>
          </p:cNvSpPr>
          <p:nvPr>
            <p:ph type="pic" sz="quarter" idx="23" hasCustomPrompt="1"/>
          </p:nvPr>
        </p:nvSpPr>
        <p:spPr>
          <a:xfrm>
            <a:off x="4638481" y="2045972"/>
            <a:ext cx="1261481" cy="1516379"/>
          </a:xfrm>
          <a:solidFill>
            <a:schemeClr val="tx2"/>
          </a:solidFill>
        </p:spPr>
        <p:txBody>
          <a:bodyPr lIns="0" tIns="91440" rIns="0"/>
          <a:lstStyle>
            <a:lvl1pPr marL="0" indent="0" algn="ctr">
              <a:lnSpc>
                <a:spcPct val="100000"/>
              </a:lnSpc>
              <a:spcAft>
                <a:spcPts val="0"/>
              </a:spcAft>
              <a:buNone/>
              <a:defRPr sz="975"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4638406" y="3766185"/>
            <a:ext cx="1261604"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4638406" y="3963497"/>
            <a:ext cx="1261604"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7" name="Picture Placeholder 15">
            <a:extLst>
              <a:ext uri="{FF2B5EF4-FFF2-40B4-BE49-F238E27FC236}">
                <a16:creationId xmlns:a16="http://schemas.microsoft.com/office/drawing/2014/main" id="{9AB5F575-471E-4FFE-A2A9-A1C82BCA802D}"/>
              </a:ext>
            </a:extLst>
          </p:cNvPr>
          <p:cNvSpPr>
            <a:spLocks noGrp="1"/>
          </p:cNvSpPr>
          <p:nvPr>
            <p:ph type="pic" sz="quarter" idx="26" hasCustomPrompt="1"/>
          </p:nvPr>
        </p:nvSpPr>
        <p:spPr>
          <a:xfrm>
            <a:off x="6041731" y="2045972"/>
            <a:ext cx="1261481" cy="1516379"/>
          </a:xfrm>
          <a:solidFill>
            <a:schemeClr val="tx2"/>
          </a:solidFill>
        </p:spPr>
        <p:txBody>
          <a:bodyPr lIns="0" tIns="91440" rIns="0"/>
          <a:lstStyle>
            <a:lvl1pPr marL="0" indent="0" algn="ctr">
              <a:lnSpc>
                <a:spcPct val="100000"/>
              </a:lnSpc>
              <a:spcAft>
                <a:spcPts val="0"/>
              </a:spcAft>
              <a:buNone/>
              <a:defRPr sz="975"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6041632" y="3766185"/>
            <a:ext cx="1261604"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6041632" y="3963497"/>
            <a:ext cx="1261604"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0" name="Picture Placeholder 15">
            <a:extLst>
              <a:ext uri="{FF2B5EF4-FFF2-40B4-BE49-F238E27FC236}">
                <a16:creationId xmlns:a16="http://schemas.microsoft.com/office/drawing/2014/main" id="{57ECE6A2-D599-47BE-A668-9FFF5ED8FDC0}"/>
              </a:ext>
            </a:extLst>
          </p:cNvPr>
          <p:cNvSpPr>
            <a:spLocks noGrp="1"/>
          </p:cNvSpPr>
          <p:nvPr>
            <p:ph type="pic" sz="quarter" idx="29" hasCustomPrompt="1"/>
          </p:nvPr>
        </p:nvSpPr>
        <p:spPr>
          <a:xfrm>
            <a:off x="7444979" y="2045972"/>
            <a:ext cx="1261481" cy="1516379"/>
          </a:xfrm>
          <a:solidFill>
            <a:schemeClr val="tx2"/>
          </a:solidFill>
        </p:spPr>
        <p:txBody>
          <a:bodyPr lIns="0" tIns="91440" rIns="0"/>
          <a:lstStyle>
            <a:lvl1pPr marL="0" indent="0" algn="ctr">
              <a:lnSpc>
                <a:spcPct val="100000"/>
              </a:lnSpc>
              <a:spcAft>
                <a:spcPts val="0"/>
              </a:spcAft>
              <a:buNone/>
              <a:defRPr sz="975"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7444856" y="3766185"/>
            <a:ext cx="1261604" cy="182880"/>
          </a:xfrm>
        </p:spPr>
        <p:txBody>
          <a:bodyPr/>
          <a:lstStyle>
            <a:lvl1pPr marL="0" indent="0">
              <a:spcAft>
                <a:spcPts val="0"/>
              </a:spcAft>
              <a:buNone/>
              <a:defRPr sz="75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7444856" y="3963497"/>
            <a:ext cx="1261604" cy="354711"/>
          </a:xfrm>
        </p:spPr>
        <p:txBody>
          <a:bodyPr/>
          <a:lstStyle>
            <a:lvl1pPr marL="0" indent="0">
              <a:spcAft>
                <a:spcPts val="0"/>
              </a:spcAft>
              <a:buNone/>
              <a:defRPr sz="75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3250497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1.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theme" Target="../theme/theme2.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8731" y="484632"/>
            <a:ext cx="8277606"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428731" y="2000250"/>
            <a:ext cx="8277606"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4610969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 id="2147483708" r:id="rId18"/>
  </p:sldLayoutIdLst>
  <p:txStyles>
    <p:titleStyle>
      <a:lvl1pPr algn="l" defTabSz="685800" rtl="0" eaLnBrk="1" latinLnBrk="0" hangingPunct="1">
        <a:lnSpc>
          <a:spcPct val="100000"/>
        </a:lnSpc>
        <a:spcBef>
          <a:spcPct val="0"/>
        </a:spcBef>
        <a:buNone/>
        <a:defRPr sz="2550" kern="1200" baseline="0">
          <a:solidFill>
            <a:schemeClr val="tx1"/>
          </a:solidFill>
          <a:latin typeface="Georgia" panose="02040502050405020303" pitchFamily="18" charset="0"/>
          <a:ea typeface="+mj-ea"/>
          <a:cs typeface="+mj-cs"/>
        </a:defRPr>
      </a:lvl1pPr>
    </p:titleStyle>
    <p:bodyStyle>
      <a:lvl1pPr marL="137160" indent="-137160" algn="l" defTabSz="685800" rtl="0" eaLnBrk="1" latinLnBrk="0" hangingPunct="1">
        <a:lnSpc>
          <a:spcPct val="100000"/>
        </a:lnSpc>
        <a:spcBef>
          <a:spcPts val="0"/>
        </a:spcBef>
        <a:spcAft>
          <a:spcPts val="600"/>
        </a:spcAft>
        <a:buClr>
          <a:schemeClr val="tx1"/>
        </a:buClr>
        <a:buFont typeface="Arial" panose="020B0604020202020204" pitchFamily="34" charset="0"/>
        <a:buChar char="•"/>
        <a:defRPr sz="1200" kern="400" baseline="0">
          <a:solidFill>
            <a:schemeClr val="tx1"/>
          </a:solidFill>
          <a:latin typeface="+mn-lt"/>
          <a:ea typeface="+mn-ea"/>
          <a:cs typeface="Arial" panose="020B0604020202020204" pitchFamily="34" charset="0"/>
        </a:defRPr>
      </a:lvl1pPr>
      <a:lvl2pPr marL="274320" indent="-137160" algn="l" defTabSz="685800" rtl="0" eaLnBrk="1" latinLnBrk="0" hangingPunct="1">
        <a:lnSpc>
          <a:spcPct val="100000"/>
        </a:lnSpc>
        <a:spcBef>
          <a:spcPts val="0"/>
        </a:spcBef>
        <a:spcAft>
          <a:spcPts val="600"/>
        </a:spcAft>
        <a:buClr>
          <a:schemeClr val="tx1"/>
        </a:buClr>
        <a:buFont typeface="Calibri" panose="020F0502020204030204" pitchFamily="34" charset="0"/>
        <a:buChar char="‒"/>
        <a:defRPr sz="1200" kern="400" baseline="0">
          <a:solidFill>
            <a:schemeClr val="tx1"/>
          </a:solidFill>
          <a:latin typeface="+mn-lt"/>
          <a:ea typeface="+mn-ea"/>
          <a:cs typeface="Arial" panose="020B0604020202020204" pitchFamily="34" charset="0"/>
        </a:defRPr>
      </a:lvl2pPr>
      <a:lvl3pPr marL="514350" indent="-130302" algn="l" defTabSz="685800" rtl="0" eaLnBrk="1" latinLnBrk="0" hangingPunct="1">
        <a:lnSpc>
          <a:spcPct val="100000"/>
        </a:lnSpc>
        <a:spcBef>
          <a:spcPts val="0"/>
        </a:spcBef>
        <a:spcAft>
          <a:spcPts val="600"/>
        </a:spcAft>
        <a:buClr>
          <a:schemeClr val="tx1"/>
        </a:buClr>
        <a:buFont typeface="Calibri" panose="020F0502020204030204" pitchFamily="34" charset="0"/>
        <a:buChar char="▫"/>
        <a:defRPr sz="1200" kern="400" baseline="0">
          <a:solidFill>
            <a:schemeClr val="tx1"/>
          </a:solidFill>
          <a:latin typeface="+mn-lt"/>
          <a:ea typeface="+mn-ea"/>
          <a:cs typeface="Arial" panose="020B0604020202020204" pitchFamily="34" charset="0"/>
        </a:defRPr>
      </a:lvl3pPr>
      <a:lvl4pPr marL="644652" indent="-130302" algn="l" defTabSz="685800" rtl="0" eaLnBrk="1" latinLnBrk="0" hangingPunct="1">
        <a:lnSpc>
          <a:spcPct val="100000"/>
        </a:lnSpc>
        <a:spcBef>
          <a:spcPts val="0"/>
        </a:spcBef>
        <a:spcAft>
          <a:spcPts val="600"/>
        </a:spcAft>
        <a:buClr>
          <a:schemeClr val="tx1"/>
        </a:buClr>
        <a:buFont typeface="Calibri" panose="020F0502020204030204" pitchFamily="34" charset="0"/>
        <a:buChar char="◦"/>
        <a:defRPr sz="1200" kern="400" baseline="0">
          <a:solidFill>
            <a:schemeClr val="tx1"/>
          </a:solidFill>
          <a:latin typeface="+mn-lt"/>
          <a:ea typeface="+mn-ea"/>
          <a:cs typeface="Arial" panose="020B0604020202020204" pitchFamily="34" charset="0"/>
        </a:defRPr>
      </a:lvl4pPr>
      <a:lvl5pPr marL="774954" indent="-130302" algn="l" defTabSz="685800" rtl="0" eaLnBrk="1" latinLnBrk="0" hangingPunct="1">
        <a:lnSpc>
          <a:spcPct val="100000"/>
        </a:lnSpc>
        <a:spcBef>
          <a:spcPts val="0"/>
        </a:spcBef>
        <a:spcAft>
          <a:spcPts val="600"/>
        </a:spcAft>
        <a:buClr>
          <a:schemeClr val="tx1"/>
        </a:buClr>
        <a:buFont typeface="Calibri" panose="020F0502020204030204" pitchFamily="34" charset="0"/>
        <a:buChar char="»"/>
        <a:defRPr sz="1200" kern="400" baseline="0">
          <a:solidFill>
            <a:schemeClr val="tx1"/>
          </a:solidFill>
          <a:latin typeface="+mn-lt"/>
          <a:ea typeface="+mn-ea"/>
          <a:cs typeface="Arial" panose="020B0604020202020204" pitchFamily="34" charset="0"/>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19" descr="157525991_PPT_Bckgd_FPO.psd"/>
          <p:cNvPicPr>
            <a:picLocks noChangeAspect="1"/>
          </p:cNvPicPr>
          <p:nvPr userDrawn="1"/>
        </p:nvPicPr>
        <p:blipFill rotWithShape="1">
          <a:blip r:embed="rId18">
            <a:extLst>
              <a:ext uri="{28A0092B-C50C-407E-A947-70E740481C1C}">
                <a14:useLocalDpi xmlns:a14="http://schemas.microsoft.com/office/drawing/2010/main" val="0"/>
              </a:ext>
            </a:extLst>
          </a:blip>
          <a:srcRect r="11111" b="84386"/>
          <a:stretch/>
        </p:blipFill>
        <p:spPr bwMode="auto">
          <a:xfrm>
            <a:off x="0" y="0"/>
            <a:ext cx="9144000" cy="1070811"/>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0" y="246185"/>
            <a:ext cx="8710246" cy="1277815"/>
          </a:xfrm>
          <a:prstGeom prst="rect">
            <a:avLst/>
          </a:prstGeom>
          <a:solidFill>
            <a:srgbClr val="98002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96589B-6DEE-4176-8395-F52B66E1EF05}" type="datetimeFigureOut">
              <a:rPr lang="en-US" smtClean="0"/>
              <a:t>2/12/2021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5F4EF-1E36-4BC5-9CAF-3A7003BA6984}" type="slidenum">
              <a:rPr lang="en-US" smtClean="0"/>
              <a:t>‹#›</a:t>
            </a:fld>
            <a:endParaRPr lang="en-US"/>
          </a:p>
        </p:txBody>
      </p:sp>
    </p:spTree>
    <p:extLst>
      <p:ext uri="{BB962C8B-B14F-4D97-AF65-F5344CB8AC3E}">
        <p14:creationId xmlns:p14="http://schemas.microsoft.com/office/powerpoint/2010/main" val="1393017653"/>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2" r:id="rId12"/>
    <p:sldLayoutId id="2147483723" r:id="rId13"/>
    <p:sldLayoutId id="2147483725" r:id="rId14"/>
    <p:sldLayoutId id="2147483726" r:id="rId15"/>
    <p:sldLayoutId id="2147483727" r:id="rId16"/>
  </p:sldLayoutIdLst>
  <p:txStyles>
    <p:titleStyle>
      <a:lvl1pPr algn="l" defTabSz="914400" rtl="0" eaLnBrk="1" latinLnBrk="0" hangingPunct="1">
        <a:spcBef>
          <a:spcPct val="0"/>
        </a:spcBef>
        <a:buNone/>
        <a:defRPr sz="3200" b="1"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98002E"/>
        </a:buClr>
        <a:buFont typeface="Wingdings" panose="05000000000000000000" pitchFamily="2" charset="2"/>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Clr>
          <a:srgbClr val="98002E"/>
        </a:buClr>
        <a:buFont typeface="Wingdings" panose="05000000000000000000" pitchFamily="2" charset="2"/>
        <a:buChar char="§"/>
        <a:defRPr sz="2600" b="1"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98002E"/>
        </a:buClr>
        <a:buFont typeface="Wingdings" panose="05000000000000000000" pitchFamily="2" charset="2"/>
        <a:buChar char="§"/>
        <a:defRPr sz="2600" b="1"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98002E"/>
        </a:buClr>
        <a:buFont typeface="Wingdings" panose="05000000000000000000" pitchFamily="2" charset="2"/>
        <a:buChar char="§"/>
        <a:defRPr sz="2600" b="1"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98002E"/>
        </a:buClr>
        <a:buFont typeface="Wingdings" panose="05000000000000000000" pitchFamily="2" charset="2"/>
        <a:buChar char="§"/>
        <a:defRPr sz="2600" b="1"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3.jpg@01D6431A.7F2DFFA0" TargetMode="External"/><Relationship Id="rId2" Type="http://schemas.openxmlformats.org/officeDocument/2006/relationships/image" Target="../media/image4.jpeg"/><Relationship Id="rId1" Type="http://schemas.openxmlformats.org/officeDocument/2006/relationships/slideLayout" Target="../slideLayouts/slideLayout34.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FD21F-A452-4C67-84A3-69AA7DACBD5E}"/>
              </a:ext>
            </a:extLst>
          </p:cNvPr>
          <p:cNvSpPr>
            <a:spLocks noGrp="1"/>
          </p:cNvSpPr>
          <p:nvPr>
            <p:ph type="title"/>
          </p:nvPr>
        </p:nvSpPr>
        <p:spPr/>
        <p:txBody>
          <a:bodyPr>
            <a:normAutofit fontScale="90000"/>
          </a:bodyPr>
          <a:lstStyle/>
          <a:p>
            <a:r>
              <a:rPr lang="en-US" sz="4400" dirty="0"/>
              <a:t>Preserving the Legacy</a:t>
            </a:r>
            <a:br>
              <a:rPr lang="en-US" sz="4400" dirty="0"/>
            </a:br>
            <a:r>
              <a:rPr lang="en-US" sz="3600" i="1" dirty="0"/>
              <a:t>Estate Planning for the High Net Worth Client</a:t>
            </a:r>
          </a:p>
        </p:txBody>
      </p:sp>
      <p:sp>
        <p:nvSpPr>
          <p:cNvPr id="4" name="TextBox 3">
            <a:extLst>
              <a:ext uri="{FF2B5EF4-FFF2-40B4-BE49-F238E27FC236}">
                <a16:creationId xmlns:a16="http://schemas.microsoft.com/office/drawing/2014/main" id="{0E48A22D-A924-4896-BBAC-637C881546A0}"/>
              </a:ext>
            </a:extLst>
          </p:cNvPr>
          <p:cNvSpPr txBox="1"/>
          <p:nvPr/>
        </p:nvSpPr>
        <p:spPr>
          <a:xfrm>
            <a:off x="130628" y="1833417"/>
            <a:ext cx="8882743" cy="954107"/>
          </a:xfrm>
          <a:prstGeom prst="rect">
            <a:avLst/>
          </a:prstGeom>
          <a:noFill/>
        </p:spPr>
        <p:txBody>
          <a:bodyPr wrap="square" rtlCol="0">
            <a:spAutoFit/>
          </a:bodyPr>
          <a:lstStyle/>
          <a:p>
            <a:pPr algn="ctr"/>
            <a:r>
              <a:rPr lang="en-US" sz="2800" b="1" dirty="0"/>
              <a:t>Presented to</a:t>
            </a:r>
          </a:p>
          <a:p>
            <a:pPr algn="ctr"/>
            <a:r>
              <a:rPr lang="en-US" sz="2800" b="1" dirty="0" err="1"/>
              <a:t>CalCPA</a:t>
            </a:r>
            <a:r>
              <a:rPr lang="en-US" sz="2800" b="1" dirty="0"/>
              <a:t> – PFP Meeting</a:t>
            </a:r>
          </a:p>
        </p:txBody>
      </p:sp>
      <p:pic>
        <p:nvPicPr>
          <p:cNvPr id="7" name="Picture 6" descr="Richard P. Rojeck, CFP&amp;reg;, AIF&amp;reg;">
            <a:extLst>
              <a:ext uri="{FF2B5EF4-FFF2-40B4-BE49-F238E27FC236}">
                <a16:creationId xmlns:a16="http://schemas.microsoft.com/office/drawing/2014/main" id="{CE39AEE9-3E98-4ED8-88E9-95692D2EAE47}"/>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673940" y="3203303"/>
            <a:ext cx="1682718" cy="1785386"/>
          </a:xfrm>
          <a:prstGeom prst="rect">
            <a:avLst/>
          </a:prstGeom>
          <a:noFill/>
          <a:ln>
            <a:noFill/>
          </a:ln>
        </p:spPr>
      </p:pic>
      <p:sp>
        <p:nvSpPr>
          <p:cNvPr id="8" name="TextBox 7">
            <a:extLst>
              <a:ext uri="{FF2B5EF4-FFF2-40B4-BE49-F238E27FC236}">
                <a16:creationId xmlns:a16="http://schemas.microsoft.com/office/drawing/2014/main" id="{2F50B14D-0AF8-4887-B006-E1C8B4F20C23}"/>
              </a:ext>
            </a:extLst>
          </p:cNvPr>
          <p:cNvSpPr txBox="1"/>
          <p:nvPr/>
        </p:nvSpPr>
        <p:spPr>
          <a:xfrm>
            <a:off x="3627103" y="3726664"/>
            <a:ext cx="4660371" cy="738664"/>
          </a:xfrm>
          <a:prstGeom prst="rect">
            <a:avLst/>
          </a:prstGeom>
          <a:noFill/>
        </p:spPr>
        <p:txBody>
          <a:bodyPr wrap="square" rtlCol="0">
            <a:spAutoFit/>
          </a:bodyPr>
          <a:lstStyle/>
          <a:p>
            <a:r>
              <a:rPr lang="en-US" sz="2400" b="1" dirty="0"/>
              <a:t>Richard P. Rojeck, MBA, CFP®, AIF®</a:t>
            </a:r>
          </a:p>
          <a:p>
            <a:r>
              <a:rPr lang="en-US" b="1" dirty="0"/>
              <a:t>Sagemark Consulting</a:t>
            </a:r>
            <a:endParaRPr lang="en-US" dirty="0"/>
          </a:p>
        </p:txBody>
      </p:sp>
      <p:sp>
        <p:nvSpPr>
          <p:cNvPr id="6" name="Rectangle 5">
            <a:extLst>
              <a:ext uri="{FF2B5EF4-FFF2-40B4-BE49-F238E27FC236}">
                <a16:creationId xmlns:a16="http://schemas.microsoft.com/office/drawing/2014/main" id="{7F220EEB-4528-4FB4-8CC7-E6B9753AA013}"/>
              </a:ext>
            </a:extLst>
          </p:cNvPr>
          <p:cNvSpPr/>
          <p:nvPr/>
        </p:nvSpPr>
        <p:spPr>
          <a:xfrm>
            <a:off x="0" y="5687736"/>
            <a:ext cx="9144000" cy="1170264"/>
          </a:xfrm>
          <a:prstGeom prst="rect">
            <a:avLst/>
          </a:prstGeom>
          <a:blipFill>
            <a:blip r:embed="rId4">
              <a:extLst>
                <a:ext uri="{BEBA8EAE-BF5A-486C-A8C5-ECC9F3942E4B}">
                  <a14:imgProps xmlns:a14="http://schemas.microsoft.com/office/drawing/2010/main">
                    <a14:imgLayer r:embed="rId5">
                      <a14:imgEffect>
                        <a14:artisticPastelsSmooth/>
                      </a14:imgEffect>
                    </a14:imgLayer>
                  </a14:imgProps>
                </a:ext>
              </a:extLst>
            </a:blip>
            <a:tile tx="0" ty="0" sx="100000" sy="100000" flip="none" algn="tl"/>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Logo, company name&#10;&#10;Description automatically generated">
            <a:extLst>
              <a:ext uri="{FF2B5EF4-FFF2-40B4-BE49-F238E27FC236}">
                <a16:creationId xmlns:a16="http://schemas.microsoft.com/office/drawing/2014/main" id="{7F8BCEC0-D785-4E56-BEF0-2CDFCC5D800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1927" y="5899355"/>
            <a:ext cx="1743156" cy="752462"/>
          </a:xfrm>
          <a:prstGeom prst="rect">
            <a:avLst/>
          </a:prstGeom>
        </p:spPr>
      </p:pic>
      <p:sp>
        <p:nvSpPr>
          <p:cNvPr id="13" name="TextBox 12">
            <a:extLst>
              <a:ext uri="{FF2B5EF4-FFF2-40B4-BE49-F238E27FC236}">
                <a16:creationId xmlns:a16="http://schemas.microsoft.com/office/drawing/2014/main" id="{C94C14F2-5A46-4BBA-9297-924572EB3427}"/>
              </a:ext>
            </a:extLst>
          </p:cNvPr>
          <p:cNvSpPr txBox="1"/>
          <p:nvPr/>
        </p:nvSpPr>
        <p:spPr>
          <a:xfrm>
            <a:off x="3194688" y="6429473"/>
            <a:ext cx="6045317" cy="307777"/>
          </a:xfrm>
          <a:prstGeom prst="rect">
            <a:avLst/>
          </a:prstGeom>
          <a:noFill/>
        </p:spPr>
        <p:txBody>
          <a:bodyPr wrap="square" rtlCol="0">
            <a:spAutoFit/>
          </a:bodyPr>
          <a:lstStyle/>
          <a:p>
            <a:r>
              <a:rPr lang="en-US" sz="1400" b="1" dirty="0">
                <a:solidFill>
                  <a:schemeClr val="accent2">
                    <a:lumMod val="75000"/>
                  </a:schemeClr>
                </a:solidFill>
              </a:rPr>
              <a:t>Enjoy it today. Grow and protect it for tomorrow</a:t>
            </a:r>
            <a:r>
              <a:rPr lang="en-US" sz="1400" b="1" baseline="30000" dirty="0">
                <a:solidFill>
                  <a:schemeClr val="accent2">
                    <a:lumMod val="75000"/>
                  </a:schemeClr>
                </a:solidFill>
              </a:rPr>
              <a:t>℠</a:t>
            </a:r>
            <a:r>
              <a:rPr lang="en-US" sz="1400" b="1" dirty="0">
                <a:solidFill>
                  <a:schemeClr val="accent2">
                    <a:lumMod val="75000"/>
                  </a:schemeClr>
                </a:solidFill>
              </a:rPr>
              <a:t>.</a:t>
            </a:r>
          </a:p>
        </p:txBody>
      </p:sp>
    </p:spTree>
    <p:extLst>
      <p:ext uri="{BB962C8B-B14F-4D97-AF65-F5344CB8AC3E}">
        <p14:creationId xmlns:p14="http://schemas.microsoft.com/office/powerpoint/2010/main" val="395391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85FF27A-C140-44DE-BD6A-89EC9BB4480C}"/>
              </a:ext>
            </a:extLst>
          </p:cNvPr>
          <p:cNvSpPr/>
          <p:nvPr/>
        </p:nvSpPr>
        <p:spPr>
          <a:xfrm>
            <a:off x="173620" y="301053"/>
            <a:ext cx="8796760" cy="634019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rPr>
              <a:t>Tom-</a:t>
            </a:r>
          </a:p>
          <a:p>
            <a:r>
              <a:rPr lang="en-US" sz="1400" dirty="0">
                <a:latin typeface="Calibri" panose="020F0502020204030204" pitchFamily="34" charset="0"/>
                <a:ea typeface="Calibri" panose="020F0502020204030204" pitchFamily="34" charset="0"/>
              </a:rPr>
              <a:t> </a:t>
            </a:r>
          </a:p>
          <a:p>
            <a:r>
              <a:rPr lang="en-US" sz="1400" dirty="0">
                <a:latin typeface="Calibri" panose="020F0502020204030204" pitchFamily="34" charset="0"/>
                <a:ea typeface="Calibri" panose="020F0502020204030204" pitchFamily="34" charset="0"/>
              </a:rPr>
              <a:t>I hope that you and your loved ones are well.  </a:t>
            </a:r>
          </a:p>
          <a:p>
            <a:r>
              <a:rPr lang="en-US" sz="1400" dirty="0">
                <a:latin typeface="Calibri" panose="020F0502020204030204" pitchFamily="34" charset="0"/>
                <a:ea typeface="Calibri" panose="020F0502020204030204" pitchFamily="34" charset="0"/>
              </a:rPr>
              <a:t> </a:t>
            </a:r>
          </a:p>
          <a:p>
            <a:r>
              <a:rPr lang="en-US" sz="1400" dirty="0">
                <a:latin typeface="Calibri" panose="020F0502020204030204" pitchFamily="34" charset="0"/>
                <a:ea typeface="Calibri" panose="020F0502020204030204" pitchFamily="34" charset="0"/>
              </a:rPr>
              <a:t>I wanted to ensure that you were aware of an opportunity that may be fleeting and which you may wish to take fullest advantage of.  As you know, the federal estate tax exemption or more properly “basic exclusion amount” BEA was doubled under the Tax Cuts and Jobs Act of 2017, and now, inflation adjusted, is $11.58 million per person.  You have already used a portion of this for prior gifts. </a:t>
            </a:r>
          </a:p>
          <a:p>
            <a:r>
              <a:rPr lang="en-US" sz="1400" dirty="0">
                <a:latin typeface="Calibri" panose="020F0502020204030204" pitchFamily="34" charset="0"/>
                <a:ea typeface="Calibri" panose="020F0502020204030204" pitchFamily="34" charset="0"/>
              </a:rPr>
              <a:t> </a:t>
            </a:r>
          </a:p>
          <a:p>
            <a:r>
              <a:rPr lang="en-US" sz="1400" dirty="0">
                <a:latin typeface="Calibri" panose="020F0502020204030204" pitchFamily="34" charset="0"/>
                <a:ea typeface="Calibri" panose="020F0502020204030204" pitchFamily="34" charset="0"/>
              </a:rPr>
              <a:t>The personal tax provisions of the law sunset in 2025, reverting to their prior, inflation adjusted levels,  unless earlier affected by amendment or repealed.  And that is precisely what may occur under a new administration next year.  Joe Biden’s tax plan includes a reduction in the BEA, perhaps to its prior $5 million amount, as well as elimination of basis step-up at death.  And they could very well be  components of tax reform legislation to support additional government programs and service the debt incurred for Covid-19 economic relief measures.</a:t>
            </a:r>
          </a:p>
          <a:p>
            <a:r>
              <a:rPr lang="en-US" sz="1400" dirty="0">
                <a:latin typeface="Calibri" panose="020F0502020204030204" pitchFamily="34" charset="0"/>
                <a:ea typeface="Calibri" panose="020F0502020204030204" pitchFamily="34" charset="0"/>
              </a:rPr>
              <a:t> </a:t>
            </a:r>
          </a:p>
          <a:p>
            <a:r>
              <a:rPr lang="en-US" sz="1400" dirty="0">
                <a:latin typeface="Calibri" panose="020F0502020204030204" pitchFamily="34" charset="0"/>
                <a:ea typeface="Calibri" panose="020F0502020204030204" pitchFamily="34" charset="0"/>
              </a:rPr>
              <a:t>Along with a reduction in the BEA, it would also be likely that a Biden administration will follow Obama era initiatives (referred to as the “green Book”) to curtail various estate planning strategies thought to unfairly benefit the wealthy.  Both changes could be made effective retroactive to January of 2021.</a:t>
            </a:r>
          </a:p>
          <a:p>
            <a:r>
              <a:rPr lang="en-US" sz="1400" dirty="0">
                <a:latin typeface="Calibri" panose="020F0502020204030204" pitchFamily="34" charset="0"/>
                <a:ea typeface="Calibri" panose="020F0502020204030204" pitchFamily="34" charset="0"/>
              </a:rPr>
              <a:t> </a:t>
            </a:r>
          </a:p>
          <a:p>
            <a:r>
              <a:rPr lang="en-US" sz="1400" dirty="0">
                <a:latin typeface="Calibri" panose="020F0502020204030204" pitchFamily="34" charset="0"/>
                <a:ea typeface="Calibri" panose="020F0502020204030204" pitchFamily="34" charset="0"/>
              </a:rPr>
              <a:t>On top of the tax provisions, other factors favor taking pre-emptive action.  They include historically low interest rates which apply to various planning strategies and currently depressed asset values.  This is all to say that the next six months presents a planning opportunity that you and I won’t likely again see in our lifetimes.  Hence, I urge you to consider taking fullest advantage of it.   </a:t>
            </a:r>
          </a:p>
          <a:p>
            <a:r>
              <a:rPr lang="en-US" sz="1400" dirty="0">
                <a:latin typeface="Calibri" panose="020F0502020204030204" pitchFamily="34" charset="0"/>
                <a:ea typeface="Calibri" panose="020F0502020204030204" pitchFamily="34" charset="0"/>
              </a:rPr>
              <a:t> </a:t>
            </a:r>
          </a:p>
          <a:p>
            <a:r>
              <a:rPr lang="en-US" sz="1400" dirty="0">
                <a:latin typeface="Calibri" panose="020F0502020204030204" pitchFamily="34" charset="0"/>
                <a:ea typeface="Calibri" panose="020F0502020204030204" pitchFamily="34" charset="0"/>
              </a:rPr>
              <a:t>Why don’t we chat within the next few days?</a:t>
            </a:r>
          </a:p>
          <a:p>
            <a:r>
              <a:rPr lang="en-US" sz="1400" dirty="0">
                <a:latin typeface="Calibri" panose="020F0502020204030204" pitchFamily="34" charset="0"/>
                <a:ea typeface="Calibri" panose="020F0502020204030204" pitchFamily="34" charset="0"/>
              </a:rPr>
              <a:t> </a:t>
            </a:r>
          </a:p>
          <a:p>
            <a:r>
              <a:rPr lang="en-US" sz="1400" dirty="0">
                <a:latin typeface="Calibri" panose="020F0502020204030204" pitchFamily="34" charset="0"/>
                <a:ea typeface="Calibri" panose="020F0502020204030204" pitchFamily="34" charset="0"/>
              </a:rPr>
              <a:t>Sincerely,</a:t>
            </a:r>
          </a:p>
          <a:p>
            <a:r>
              <a:rPr lang="en-US" sz="1400" dirty="0">
                <a:latin typeface="Calibri" panose="020F0502020204030204" pitchFamily="34" charset="0"/>
                <a:ea typeface="Calibri" panose="020F0502020204030204" pitchFamily="34" charset="0"/>
              </a:rPr>
              <a:t> </a:t>
            </a:r>
          </a:p>
          <a:p>
            <a:r>
              <a:rPr lang="en-US" sz="1400" dirty="0">
                <a:latin typeface="Calibri" panose="020F0502020204030204" pitchFamily="34" charset="0"/>
                <a:ea typeface="Calibri" panose="020F0502020204030204" pitchFamily="34" charset="0"/>
              </a:rPr>
              <a:t>Rich</a:t>
            </a:r>
          </a:p>
        </p:txBody>
      </p:sp>
    </p:spTree>
    <p:extLst>
      <p:ext uri="{BB962C8B-B14F-4D97-AF65-F5344CB8AC3E}">
        <p14:creationId xmlns:p14="http://schemas.microsoft.com/office/powerpoint/2010/main" val="1779677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FEBE5-B2D0-48B3-80AE-56664FC34B1B}"/>
              </a:ext>
            </a:extLst>
          </p:cNvPr>
          <p:cNvSpPr>
            <a:spLocks noGrp="1"/>
          </p:cNvSpPr>
          <p:nvPr>
            <p:ph type="title"/>
          </p:nvPr>
        </p:nvSpPr>
        <p:spPr/>
        <p:txBody>
          <a:bodyPr/>
          <a:lstStyle/>
          <a:p>
            <a:r>
              <a:rPr lang="en-US" dirty="0"/>
              <a:t>Preserving the Legacy</a:t>
            </a:r>
          </a:p>
        </p:txBody>
      </p:sp>
      <p:sp>
        <p:nvSpPr>
          <p:cNvPr id="3" name="Content Placeholder 2">
            <a:extLst>
              <a:ext uri="{FF2B5EF4-FFF2-40B4-BE49-F238E27FC236}">
                <a16:creationId xmlns:a16="http://schemas.microsoft.com/office/drawing/2014/main" id="{B6FD98AB-7CFA-4D96-95DF-A9F4D5528D3C}"/>
              </a:ext>
            </a:extLst>
          </p:cNvPr>
          <p:cNvSpPr>
            <a:spLocks noGrp="1"/>
          </p:cNvSpPr>
          <p:nvPr>
            <p:ph idx="1"/>
          </p:nvPr>
        </p:nvSpPr>
        <p:spPr>
          <a:xfrm>
            <a:off x="1614668" y="2442686"/>
            <a:ext cx="8229600" cy="4413736"/>
          </a:xfrm>
        </p:spPr>
        <p:txBody>
          <a:bodyPr/>
          <a:lstStyle/>
          <a:p>
            <a:r>
              <a:rPr lang="en-US" dirty="0"/>
              <a:t>Anything that’s irrevocable and </a:t>
            </a:r>
            <a:br>
              <a:rPr lang="en-US" dirty="0"/>
            </a:br>
            <a:r>
              <a:rPr lang="en-US" dirty="0"/>
              <a:t>not estate includable</a:t>
            </a:r>
            <a:br>
              <a:rPr lang="en-US" dirty="0"/>
            </a:br>
            <a:endParaRPr lang="en-US" dirty="0"/>
          </a:p>
          <a:p>
            <a:r>
              <a:rPr lang="en-US" dirty="0"/>
              <a:t>Objective: “old and cold”</a:t>
            </a:r>
            <a:br>
              <a:rPr lang="en-US" dirty="0"/>
            </a:br>
            <a:endParaRPr lang="en-US" dirty="0"/>
          </a:p>
          <a:p>
            <a:r>
              <a:rPr lang="en-US" dirty="0"/>
              <a:t>But also a low interest loan </a:t>
            </a:r>
            <a:br>
              <a:rPr lang="en-US" dirty="0"/>
            </a:br>
            <a:r>
              <a:rPr lang="en-US" dirty="0"/>
              <a:t>(no gift unless forgiven)</a:t>
            </a:r>
          </a:p>
          <a:p>
            <a:endParaRPr lang="en-US" dirty="0"/>
          </a:p>
        </p:txBody>
      </p:sp>
      <p:sp>
        <p:nvSpPr>
          <p:cNvPr id="4" name="TextBox 3">
            <a:extLst>
              <a:ext uri="{FF2B5EF4-FFF2-40B4-BE49-F238E27FC236}">
                <a16:creationId xmlns:a16="http://schemas.microsoft.com/office/drawing/2014/main" id="{7B48B159-FABF-41FC-B715-1D6BECE3A816}"/>
              </a:ext>
            </a:extLst>
          </p:cNvPr>
          <p:cNvSpPr txBox="1"/>
          <p:nvPr/>
        </p:nvSpPr>
        <p:spPr>
          <a:xfrm>
            <a:off x="457200" y="1493133"/>
            <a:ext cx="2764346" cy="523220"/>
          </a:xfrm>
          <a:prstGeom prst="rect">
            <a:avLst/>
          </a:prstGeom>
          <a:noFill/>
        </p:spPr>
        <p:txBody>
          <a:bodyPr wrap="none" rtlCol="0">
            <a:spAutoFit/>
          </a:bodyPr>
          <a:lstStyle/>
          <a:p>
            <a:r>
              <a:rPr lang="en-US" sz="2800" b="1" dirty="0">
                <a:latin typeface="+mj-lt"/>
              </a:rPr>
              <a:t>What to do now?</a:t>
            </a:r>
          </a:p>
        </p:txBody>
      </p:sp>
    </p:spTree>
    <p:extLst>
      <p:ext uri="{BB962C8B-B14F-4D97-AF65-F5344CB8AC3E}">
        <p14:creationId xmlns:p14="http://schemas.microsoft.com/office/powerpoint/2010/main" val="327122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180"/>
          <p:cNvSpPr>
            <a:spLocks noChangeArrowheads="1"/>
          </p:cNvSpPr>
          <p:nvPr/>
        </p:nvSpPr>
        <p:spPr bwMode="auto">
          <a:xfrm>
            <a:off x="2180066" y="2347273"/>
            <a:ext cx="1174750" cy="633412"/>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Title 5"/>
          <p:cNvSpPr>
            <a:spLocks noGrp="1"/>
          </p:cNvSpPr>
          <p:nvPr>
            <p:ph type="title"/>
          </p:nvPr>
        </p:nvSpPr>
        <p:spPr/>
        <p:txBody>
          <a:bodyPr>
            <a:noAutofit/>
          </a:bodyPr>
          <a:lstStyle/>
          <a:p>
            <a:r>
              <a:rPr lang="en-US" b="0" dirty="0">
                <a:solidFill>
                  <a:schemeClr val="tx1"/>
                </a:solidFill>
                <a:latin typeface="Georgia" panose="02040502050405020303" pitchFamily="18" charset="0"/>
              </a:rPr>
              <a:t>Lifetime Gifting</a:t>
            </a:r>
          </a:p>
        </p:txBody>
      </p:sp>
      <p:sp>
        <p:nvSpPr>
          <p:cNvPr id="10" name="Oval 39"/>
          <p:cNvSpPr>
            <a:spLocks noChangeArrowheads="1"/>
          </p:cNvSpPr>
          <p:nvPr/>
        </p:nvSpPr>
        <p:spPr bwMode="auto">
          <a:xfrm>
            <a:off x="627491" y="2350040"/>
            <a:ext cx="762000" cy="701675"/>
          </a:xfrm>
          <a:prstGeom prst="ellipse">
            <a:avLst/>
          </a:prstGeom>
          <a:solidFill>
            <a:srgbClr val="645246"/>
          </a:solidFill>
          <a:ln w="9525">
            <a:solidFill>
              <a:schemeClr val="bg1"/>
            </a:solidFill>
            <a:round/>
            <a:headEnd/>
            <a:tailEnd/>
          </a:ln>
          <a:effectLst>
            <a:outerShdw dist="45791" dir="2021404" algn="ctr" rotWithShape="0">
              <a:srgbClr val="B2B2B2"/>
            </a:outerShdw>
          </a:effectLst>
        </p:spPr>
        <p:txBody>
          <a:bodyPr wrap="none"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Text Box 19"/>
          <p:cNvSpPr txBox="1">
            <a:spLocks noChangeArrowheads="1"/>
          </p:cNvSpPr>
          <p:nvPr/>
        </p:nvSpPr>
        <p:spPr bwMode="auto">
          <a:xfrm>
            <a:off x="238554" y="2525478"/>
            <a:ext cx="15240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S PGothic" pitchFamily="34" charset="-128"/>
                <a:cs typeface="+mn-cs"/>
              </a:rPr>
              <a:t>Donor</a:t>
            </a:r>
          </a:p>
        </p:txBody>
      </p:sp>
      <p:sp>
        <p:nvSpPr>
          <p:cNvPr id="15" name="Line 22"/>
          <p:cNvSpPr>
            <a:spLocks noChangeShapeType="1"/>
          </p:cNvSpPr>
          <p:nvPr/>
        </p:nvSpPr>
        <p:spPr bwMode="auto">
          <a:xfrm flipH="1">
            <a:off x="1870075" y="2121562"/>
            <a:ext cx="0" cy="1361831"/>
          </a:xfrm>
          <a:prstGeom prst="line">
            <a:avLst/>
          </a:prstGeom>
          <a:noFill/>
          <a:ln w="15875">
            <a:solidFill>
              <a:schemeClr val="tx1"/>
            </a:solidFill>
            <a:prstDash val="lgDash"/>
            <a:round/>
            <a:headEnd/>
            <a:tailEnd/>
          </a:ln>
          <a:effectLst>
            <a:outerShdw dist="28398" dir="1593903" algn="ctr" rotWithShape="0">
              <a:srgbClr val="DDDDDD"/>
            </a:outerShdw>
          </a:effectLst>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Line 23"/>
          <p:cNvSpPr>
            <a:spLocks noChangeShapeType="1"/>
          </p:cNvSpPr>
          <p:nvPr/>
        </p:nvSpPr>
        <p:spPr bwMode="auto">
          <a:xfrm>
            <a:off x="1026467" y="1835150"/>
            <a:ext cx="0" cy="4429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Line 24"/>
          <p:cNvSpPr>
            <a:spLocks noChangeShapeType="1"/>
          </p:cNvSpPr>
          <p:nvPr/>
        </p:nvSpPr>
        <p:spPr bwMode="auto">
          <a:xfrm flipH="1">
            <a:off x="2968625" y="1835150"/>
            <a:ext cx="0" cy="5000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Text Box 25"/>
          <p:cNvSpPr txBox="1">
            <a:spLocks noChangeArrowheads="1"/>
          </p:cNvSpPr>
          <p:nvPr/>
        </p:nvSpPr>
        <p:spPr bwMode="auto">
          <a:xfrm>
            <a:off x="1008491" y="1562330"/>
            <a:ext cx="1828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Lifetime Exemption</a:t>
            </a:r>
          </a:p>
        </p:txBody>
      </p:sp>
      <p:sp>
        <p:nvSpPr>
          <p:cNvPr id="19" name="Text Box 27"/>
          <p:cNvSpPr txBox="1">
            <a:spLocks noChangeArrowheads="1"/>
          </p:cNvSpPr>
          <p:nvPr/>
        </p:nvSpPr>
        <p:spPr bwMode="auto">
          <a:xfrm>
            <a:off x="928809" y="1411714"/>
            <a:ext cx="2039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Annual Exclusion Gifts and/or</a:t>
            </a:r>
          </a:p>
        </p:txBody>
      </p:sp>
      <p:sp>
        <p:nvSpPr>
          <p:cNvPr id="21" name="Text Box 9"/>
          <p:cNvSpPr txBox="1">
            <a:spLocks noChangeArrowheads="1"/>
          </p:cNvSpPr>
          <p:nvPr/>
        </p:nvSpPr>
        <p:spPr bwMode="auto">
          <a:xfrm>
            <a:off x="3914454" y="903720"/>
            <a:ext cx="4990992" cy="25605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0" algn="l"/>
              </a:tabLst>
              <a:defRPr sz="2400">
                <a:solidFill>
                  <a:schemeClr val="tx1"/>
                </a:solidFill>
                <a:latin typeface="Cambria" pitchFamily="18" charset="0"/>
                <a:ea typeface="MS PGothic" pitchFamily="34" charset="-128"/>
              </a:defRPr>
            </a:lvl1pPr>
            <a:lvl2pPr marL="288925" indent="-168275">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25000"/>
              </a:lnSpc>
              <a:spcBef>
                <a:spcPct val="250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What is Lifetime Gifting</a:t>
            </a:r>
            <a:r>
              <a:rPr kumimoji="0" lang="en-US" sz="1300" b="1" i="1" u="none" strike="noStrike" kern="1200" cap="none" spc="0" normalizeH="0" baseline="0" noProof="0" dirty="0">
                <a:ln>
                  <a:noFill/>
                </a:ln>
                <a:solidFill>
                  <a:srgbClr val="98002E"/>
                </a:solidFill>
                <a:effectLst/>
                <a:uLnTx/>
                <a:uFillTx/>
                <a:latin typeface="Calibri"/>
                <a:ea typeface="MS PGothic" pitchFamily="34" charset="-128"/>
                <a:cs typeface="+mn-cs"/>
              </a:rPr>
              <a:t>?</a:t>
            </a:r>
            <a:br>
              <a:rPr kumimoji="0" lang="en-US" sz="1300" b="1" i="1" u="none" strike="noStrike" kern="1200" cap="none" spc="0" normalizeH="0" baseline="0" noProof="0" dirty="0">
                <a:ln>
                  <a:noFill/>
                </a:ln>
                <a:solidFill>
                  <a:srgbClr val="98002E"/>
                </a:solidFill>
                <a:effectLst/>
                <a:uLnTx/>
                <a:uFillTx/>
                <a:latin typeface="Calibri"/>
                <a:ea typeface="MS PGothic" pitchFamily="34" charset="-128"/>
                <a:cs typeface="+mn-cs"/>
              </a:rPr>
            </a:br>
            <a:endParaRPr kumimoji="0" lang="en-US" sz="1300" b="1" i="1" u="none" strike="noStrike" kern="1200" cap="none" spc="0" normalizeH="0" baseline="0" noProof="0" dirty="0">
              <a:ln>
                <a:noFill/>
              </a:ln>
              <a:solidFill>
                <a:srgbClr val="98002E"/>
              </a:solidFill>
              <a:effectLst/>
              <a:uLnTx/>
              <a:uFillTx/>
              <a:latin typeface="Calibri"/>
              <a:ea typeface="MS PGothic" pitchFamily="34" charset="-128"/>
              <a:cs typeface="+mn-cs"/>
            </a:endParaRPr>
          </a:p>
          <a:p>
            <a:pPr marL="168275" marR="0" lvl="1" indent="-168275" defTabSz="914400" rtl="0" eaLnBrk="1" fontAlgn="auto" latinLnBrk="0" hangingPunct="1">
              <a:lnSpc>
                <a:spcPct val="125000"/>
              </a:lnSpc>
              <a:spcBef>
                <a:spcPct val="25000"/>
              </a:spcBef>
              <a:spcAft>
                <a:spcPts val="0"/>
              </a:spcAft>
              <a:buClrTx/>
              <a:buSzTx/>
              <a:buFontTx/>
              <a:buChar char="•"/>
              <a:tabLst>
                <a:tab pos="0" algn="l"/>
              </a:tabLst>
              <a:defRPr/>
            </a:pPr>
            <a:r>
              <a:rPr kumimoji="0" lang="en-US" altLang="ja-JP" sz="1200" b="0" i="0" u="none" strike="noStrike" kern="1200" cap="none" spc="0" normalizeH="0" baseline="0" noProof="0" dirty="0">
                <a:ln>
                  <a:noFill/>
                </a:ln>
                <a:solidFill>
                  <a:prstClr val="black"/>
                </a:solidFill>
                <a:effectLst/>
                <a:uLnTx/>
                <a:uFillTx/>
                <a:latin typeface="Calibri"/>
                <a:ea typeface="MS PGothic" pitchFamily="34" charset="-128"/>
                <a:cs typeface="Times New Roman" pitchFamily="18" charset="0"/>
              </a:rPr>
              <a:t>Annual Exclusion gifts allow $15,000 to be given every year by a donor to each beneficiary.</a:t>
            </a:r>
            <a:r>
              <a:rPr kumimoji="0" lang="en-US" altLang="ja-JP" sz="1200" b="0" i="0" u="none" strike="noStrike" kern="1200" cap="none" spc="0" normalizeH="0" baseline="30000" noProof="0" dirty="0">
                <a:ln>
                  <a:noFill/>
                </a:ln>
                <a:solidFill>
                  <a:prstClr val="black"/>
                </a:solidFill>
                <a:effectLst/>
                <a:uLnTx/>
                <a:uFillTx/>
                <a:latin typeface="Calibri"/>
                <a:ea typeface="MS PGothic" pitchFamily="34" charset="-128"/>
                <a:cs typeface="Times New Roman" pitchFamily="18" charset="0"/>
              </a:rPr>
              <a:t>1</a:t>
            </a:r>
            <a:r>
              <a:rPr kumimoji="0" lang="en-US" altLang="ja-JP" sz="1200" b="0" i="0" u="none" strike="noStrike" kern="1200" cap="none" spc="0" normalizeH="0" baseline="0" noProof="0" dirty="0">
                <a:ln>
                  <a:noFill/>
                </a:ln>
                <a:solidFill>
                  <a:prstClr val="black"/>
                </a:solidFill>
                <a:effectLst/>
                <a:uLnTx/>
                <a:uFillTx/>
                <a:latin typeface="Calibri"/>
                <a:ea typeface="MS PGothic" pitchFamily="34" charset="-128"/>
                <a:cs typeface="Times New Roman" pitchFamily="18" charset="0"/>
              </a:rPr>
              <a:t>  The IRS may adjust this amount by inflation each year.</a:t>
            </a:r>
            <a:br>
              <a:rPr kumimoji="0" lang="en-US" altLang="ja-JP" sz="1200" b="0" i="0" u="none" strike="noStrike" kern="1200" cap="none" spc="0" normalizeH="0" baseline="0" noProof="0" dirty="0">
                <a:ln>
                  <a:noFill/>
                </a:ln>
                <a:solidFill>
                  <a:prstClr val="black"/>
                </a:solidFill>
                <a:effectLst/>
                <a:uLnTx/>
                <a:uFillTx/>
                <a:latin typeface="Calibri"/>
                <a:ea typeface="MS PGothic" pitchFamily="34" charset="-128"/>
                <a:cs typeface="Times New Roman" pitchFamily="18" charset="0"/>
              </a:rPr>
            </a:br>
            <a:endParaRPr kumimoji="0" lang="en-US" altLang="ja-JP" sz="1200" b="0" i="0" u="none" strike="noStrike" kern="1200" cap="none" spc="0" normalizeH="0" baseline="0" noProof="0" dirty="0">
              <a:ln>
                <a:noFill/>
              </a:ln>
              <a:solidFill>
                <a:prstClr val="black"/>
              </a:solidFill>
              <a:effectLst/>
              <a:uLnTx/>
              <a:uFillTx/>
              <a:latin typeface="Calibri"/>
              <a:ea typeface="MS PGothic" pitchFamily="34" charset="-128"/>
              <a:cs typeface="Times New Roman" pitchFamily="18" charset="0"/>
            </a:endParaRPr>
          </a:p>
          <a:p>
            <a:pPr marL="171450" marR="0" lvl="1" indent="-171450" defTabSz="914400" rtl="0" eaLnBrk="1" fontAlgn="auto" latinLnBrk="0" hangingPunct="1">
              <a:lnSpc>
                <a:spcPct val="125000"/>
              </a:lnSpc>
              <a:spcBef>
                <a:spcPct val="25000"/>
              </a:spcBef>
              <a:spcAft>
                <a:spcPts val="0"/>
              </a:spcAft>
              <a:buClrTx/>
              <a:buSzTx/>
              <a:buFont typeface="Arial" panose="020B0604020202020204" pitchFamily="34" charset="0"/>
              <a:buChar char="•"/>
              <a:tabLst>
                <a:tab pos="0" algn="l"/>
              </a:tabLst>
              <a:defRPr/>
            </a:pPr>
            <a:r>
              <a:rPr kumimoji="0" lang="en-US" altLang="ja-JP" sz="1200" b="0" i="0" u="none" strike="noStrike" kern="1200" cap="none" spc="0" normalizeH="0" baseline="0" noProof="0" dirty="0">
                <a:ln>
                  <a:noFill/>
                </a:ln>
                <a:solidFill>
                  <a:prstClr val="black"/>
                </a:solidFill>
                <a:effectLst/>
                <a:uLnTx/>
                <a:uFillTx/>
                <a:latin typeface="Calibri"/>
                <a:ea typeface="MS PGothic" pitchFamily="34" charset="-128"/>
                <a:cs typeface="Times New Roman" pitchFamily="18" charset="0"/>
              </a:rPr>
              <a:t>Lifetime Exemption gifts can be utilized to remove growth on assets transferred from the taxable estate.</a:t>
            </a:r>
            <a:br>
              <a:rPr kumimoji="0" lang="en-US" altLang="ja-JP" sz="1200" b="0" i="0" u="none" strike="noStrike" kern="1200" cap="none" spc="0" normalizeH="0" baseline="0" noProof="0" dirty="0">
                <a:ln>
                  <a:noFill/>
                </a:ln>
                <a:solidFill>
                  <a:prstClr val="black"/>
                </a:solidFill>
                <a:effectLst/>
                <a:uLnTx/>
                <a:uFillTx/>
                <a:latin typeface="Calibri"/>
                <a:ea typeface="MS PGothic" pitchFamily="34" charset="-128"/>
                <a:cs typeface="Times New Roman" pitchFamily="18" charset="0"/>
              </a:rPr>
            </a:br>
            <a:endParaRPr kumimoji="0" lang="en-US" altLang="ja-JP" sz="1200" b="0" i="0" u="none" strike="noStrike" kern="1200" cap="none" spc="0" normalizeH="0" baseline="0" noProof="0" dirty="0">
              <a:ln>
                <a:noFill/>
              </a:ln>
              <a:solidFill>
                <a:prstClr val="black"/>
              </a:solidFill>
              <a:effectLst/>
              <a:uLnTx/>
              <a:uFillTx/>
              <a:latin typeface="Calibri"/>
              <a:ea typeface="MS PGothic" pitchFamily="34" charset="-128"/>
              <a:cs typeface="Times New Roman" pitchFamily="18" charset="0"/>
            </a:endParaRPr>
          </a:p>
          <a:p>
            <a:pPr marL="171450" marR="0" lvl="1" indent="-171450" defTabSz="914400" rtl="0" eaLnBrk="1" fontAlgn="auto" latinLnBrk="0" hangingPunct="1">
              <a:lnSpc>
                <a:spcPct val="125000"/>
              </a:lnSpc>
              <a:spcBef>
                <a:spcPct val="25000"/>
              </a:spcBef>
              <a:spcAft>
                <a:spcPts val="0"/>
              </a:spcAft>
              <a:buClrTx/>
              <a:buSzTx/>
              <a:buFont typeface="Arial" panose="020B0604020202020204" pitchFamily="34" charset="0"/>
              <a:buChar char="•"/>
              <a:tabLst>
                <a:tab pos="0" algn="l"/>
              </a:tabLst>
              <a:defRPr/>
            </a:pPr>
            <a:r>
              <a:rPr kumimoji="0" lang="en-US" altLang="ja-JP" sz="1200" b="0" i="0" u="none" strike="noStrike" kern="1200" cap="none" spc="0" normalizeH="0" baseline="0" noProof="0" dirty="0">
                <a:ln>
                  <a:noFill/>
                </a:ln>
                <a:solidFill>
                  <a:prstClr val="black"/>
                </a:solidFill>
                <a:effectLst/>
                <a:uLnTx/>
                <a:uFillTx/>
                <a:latin typeface="Calibri"/>
                <a:ea typeface="MS PGothic" pitchFamily="34" charset="-128"/>
                <a:cs typeface="Times New Roman" pitchFamily="18" charset="0"/>
              </a:rPr>
              <a:t>The asset value of annual exclusion gifts and all subsequent growth on both types of gifts are removed from the donor’s taxable estate.</a:t>
            </a:r>
          </a:p>
        </p:txBody>
      </p:sp>
      <p:sp>
        <p:nvSpPr>
          <p:cNvPr id="24" name="Line 102"/>
          <p:cNvSpPr>
            <a:spLocks noChangeShapeType="1"/>
          </p:cNvSpPr>
          <p:nvPr/>
        </p:nvSpPr>
        <p:spPr bwMode="auto">
          <a:xfrm flipV="1">
            <a:off x="1017589" y="1827212"/>
            <a:ext cx="1947862" cy="7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8" name="Line 109"/>
          <p:cNvSpPr>
            <a:spLocks noChangeShapeType="1"/>
          </p:cNvSpPr>
          <p:nvPr/>
        </p:nvSpPr>
        <p:spPr bwMode="auto">
          <a:xfrm>
            <a:off x="517710" y="3759198"/>
            <a:ext cx="2786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0" name="Text Box 113"/>
          <p:cNvSpPr txBox="1">
            <a:spLocks noChangeArrowheads="1"/>
          </p:cNvSpPr>
          <p:nvPr/>
        </p:nvSpPr>
        <p:spPr bwMode="auto">
          <a:xfrm>
            <a:off x="2199115" y="2525479"/>
            <a:ext cx="11557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S PGothic" pitchFamily="34" charset="-128"/>
                <a:cs typeface="+mn-cs"/>
              </a:rPr>
              <a:t>Beneficiaries</a:t>
            </a:r>
          </a:p>
        </p:txBody>
      </p:sp>
      <p:sp>
        <p:nvSpPr>
          <p:cNvPr id="35" name="Text Box 123"/>
          <p:cNvSpPr txBox="1">
            <a:spLocks noChangeArrowheads="1"/>
          </p:cNvSpPr>
          <p:nvPr/>
        </p:nvSpPr>
        <p:spPr bwMode="auto">
          <a:xfrm>
            <a:off x="1510631" y="2121562"/>
            <a:ext cx="400110" cy="1361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a:ea typeface="MS PGothic" pitchFamily="34" charset="-128"/>
                <a:cs typeface="+mn-cs"/>
              </a:rPr>
              <a:t>Tax Fence</a:t>
            </a:r>
          </a:p>
        </p:txBody>
      </p:sp>
      <p:sp>
        <p:nvSpPr>
          <p:cNvPr id="37" name="Line 31"/>
          <p:cNvSpPr>
            <a:spLocks noChangeShapeType="1"/>
          </p:cNvSpPr>
          <p:nvPr/>
        </p:nvSpPr>
        <p:spPr bwMode="auto">
          <a:xfrm flipH="1">
            <a:off x="6764837" y="450999"/>
            <a:ext cx="0" cy="633413"/>
          </a:xfrm>
          <a:prstGeom prst="line">
            <a:avLst/>
          </a:prstGeom>
          <a:noFill/>
          <a:ln w="63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TextBox 2"/>
          <p:cNvSpPr txBox="1"/>
          <p:nvPr/>
        </p:nvSpPr>
        <p:spPr>
          <a:xfrm>
            <a:off x="6815196" y="398374"/>
            <a:ext cx="1876317"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mn-ea"/>
                <a:cs typeface="+mn-cs"/>
              </a:rPr>
              <a:t>Asset Protection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mn-ea"/>
                <a:cs typeface="+mn-cs"/>
              </a:rPr>
              <a:t>Estate Freeze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white"/>
                </a:solidFill>
                <a:effectLst/>
                <a:uLnTx/>
                <a:uFillTx/>
                <a:latin typeface="Calibri"/>
                <a:ea typeface="+mn-ea"/>
                <a:cs typeface="+mn-cs"/>
              </a:rPr>
              <a:t>Generational Planning</a:t>
            </a:r>
          </a:p>
        </p:txBody>
      </p:sp>
      <p:sp>
        <p:nvSpPr>
          <p:cNvPr id="39" name="Text Box 27"/>
          <p:cNvSpPr txBox="1">
            <a:spLocks noChangeArrowheads="1"/>
          </p:cNvSpPr>
          <p:nvPr/>
        </p:nvSpPr>
        <p:spPr bwMode="auto">
          <a:xfrm>
            <a:off x="532333" y="3796197"/>
            <a:ext cx="16113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Annual Exclusion Gifts</a:t>
            </a:r>
          </a:p>
        </p:txBody>
      </p:sp>
      <p:sp>
        <p:nvSpPr>
          <p:cNvPr id="40" name="Oval 39"/>
          <p:cNvSpPr>
            <a:spLocks noChangeArrowheads="1"/>
          </p:cNvSpPr>
          <p:nvPr/>
        </p:nvSpPr>
        <p:spPr bwMode="auto">
          <a:xfrm>
            <a:off x="636588" y="4364579"/>
            <a:ext cx="762000" cy="701675"/>
          </a:xfrm>
          <a:prstGeom prst="ellipse">
            <a:avLst/>
          </a:prstGeom>
          <a:solidFill>
            <a:srgbClr val="645246"/>
          </a:solidFill>
          <a:ln w="9525">
            <a:solidFill>
              <a:schemeClr val="bg1"/>
            </a:solidFill>
            <a:round/>
            <a:headEnd/>
            <a:tailEnd/>
          </a:ln>
          <a:effectLst>
            <a:outerShdw dist="45791" dir="2021404" algn="ctr" rotWithShape="0">
              <a:srgbClr val="B2B2B2"/>
            </a:outerShdw>
          </a:effectLst>
        </p:spPr>
        <p:txBody>
          <a:bodyPr wrap="none"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1" name="Text Box 19"/>
          <p:cNvSpPr txBox="1">
            <a:spLocks noChangeArrowheads="1"/>
          </p:cNvSpPr>
          <p:nvPr/>
        </p:nvSpPr>
        <p:spPr bwMode="auto">
          <a:xfrm>
            <a:off x="674474" y="4576309"/>
            <a:ext cx="68622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S PGothic" pitchFamily="34" charset="-128"/>
                <a:cs typeface="+mn-cs"/>
              </a:rPr>
              <a:t>Donor</a:t>
            </a:r>
          </a:p>
        </p:txBody>
      </p:sp>
      <p:sp>
        <p:nvSpPr>
          <p:cNvPr id="42" name="Rectangle 180"/>
          <p:cNvSpPr>
            <a:spLocks noChangeArrowheads="1"/>
          </p:cNvSpPr>
          <p:nvPr/>
        </p:nvSpPr>
        <p:spPr bwMode="auto">
          <a:xfrm>
            <a:off x="2434675" y="4417943"/>
            <a:ext cx="1174750" cy="633412"/>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3" name="Text Box 113"/>
          <p:cNvSpPr txBox="1">
            <a:spLocks noChangeArrowheads="1"/>
          </p:cNvSpPr>
          <p:nvPr/>
        </p:nvSpPr>
        <p:spPr bwMode="auto">
          <a:xfrm>
            <a:off x="2434675" y="4596149"/>
            <a:ext cx="11557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S PGothic" pitchFamily="34" charset="-128"/>
                <a:cs typeface="+mn-cs"/>
              </a:rPr>
              <a:t>Beneficiary</a:t>
            </a:r>
          </a:p>
        </p:txBody>
      </p:sp>
      <p:cxnSp>
        <p:nvCxnSpPr>
          <p:cNvPr id="5" name="Straight Arrow Connector 4"/>
          <p:cNvCxnSpPr/>
          <p:nvPr/>
        </p:nvCxnSpPr>
        <p:spPr>
          <a:xfrm>
            <a:off x="1488831" y="4762492"/>
            <a:ext cx="8892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Text Box 25"/>
          <p:cNvSpPr txBox="1">
            <a:spLocks noChangeArrowheads="1"/>
          </p:cNvSpPr>
          <p:nvPr/>
        </p:nvSpPr>
        <p:spPr bwMode="auto">
          <a:xfrm>
            <a:off x="1303218" y="4221921"/>
            <a:ext cx="1133717"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$15,000</a:t>
            </a:r>
          </a:p>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Each Year</a:t>
            </a:r>
          </a:p>
        </p:txBody>
      </p:sp>
      <p:cxnSp>
        <p:nvCxnSpPr>
          <p:cNvPr id="46" name="Straight Arrow Connector 45"/>
          <p:cNvCxnSpPr/>
          <p:nvPr/>
        </p:nvCxnSpPr>
        <p:spPr>
          <a:xfrm>
            <a:off x="3739662" y="4750403"/>
            <a:ext cx="8892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 Box 25"/>
          <p:cNvSpPr txBox="1">
            <a:spLocks noChangeArrowheads="1"/>
          </p:cNvSpPr>
          <p:nvPr/>
        </p:nvSpPr>
        <p:spPr bwMode="auto">
          <a:xfrm>
            <a:off x="3617425" y="4427237"/>
            <a:ext cx="113371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20 Years @ 7%</a:t>
            </a:r>
          </a:p>
        </p:txBody>
      </p:sp>
      <p:sp>
        <p:nvSpPr>
          <p:cNvPr id="48" name="Rectangle 180"/>
          <p:cNvSpPr>
            <a:spLocks noChangeArrowheads="1"/>
          </p:cNvSpPr>
          <p:nvPr/>
        </p:nvSpPr>
        <p:spPr bwMode="auto">
          <a:xfrm>
            <a:off x="4812322" y="4445786"/>
            <a:ext cx="1174750" cy="633412"/>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9" name="Text Box 113"/>
          <p:cNvSpPr txBox="1">
            <a:spLocks noChangeArrowheads="1"/>
          </p:cNvSpPr>
          <p:nvPr/>
        </p:nvSpPr>
        <p:spPr bwMode="auto">
          <a:xfrm>
            <a:off x="4821846" y="4606714"/>
            <a:ext cx="11557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S PGothic" pitchFamily="34" charset="-128"/>
                <a:cs typeface="+mn-cs"/>
              </a:rPr>
              <a:t>$615,000</a:t>
            </a:r>
          </a:p>
        </p:txBody>
      </p:sp>
      <p:cxnSp>
        <p:nvCxnSpPr>
          <p:cNvPr id="50" name="Straight Arrow Connector 49"/>
          <p:cNvCxnSpPr/>
          <p:nvPr/>
        </p:nvCxnSpPr>
        <p:spPr>
          <a:xfrm>
            <a:off x="6142892" y="4750403"/>
            <a:ext cx="8892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Text Box 25"/>
          <p:cNvSpPr txBox="1">
            <a:spLocks noChangeArrowheads="1"/>
          </p:cNvSpPr>
          <p:nvPr/>
        </p:nvSpPr>
        <p:spPr bwMode="auto">
          <a:xfrm>
            <a:off x="7032136" y="4427237"/>
            <a:ext cx="11337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ea typeface="MS PGothic" pitchFamily="34" charset="-128"/>
                <a:cs typeface="+mn-cs"/>
              </a:rPr>
              <a:t>$246,000 Estate Tax Savings @ 40%</a:t>
            </a:r>
          </a:p>
        </p:txBody>
      </p:sp>
      <p:sp>
        <p:nvSpPr>
          <p:cNvPr id="52" name="Text Box 27"/>
          <p:cNvSpPr txBox="1">
            <a:spLocks noChangeArrowheads="1"/>
          </p:cNvSpPr>
          <p:nvPr/>
        </p:nvSpPr>
        <p:spPr bwMode="auto">
          <a:xfrm>
            <a:off x="611981" y="5287330"/>
            <a:ext cx="178514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Lifetime Exemption Gifts</a:t>
            </a:r>
          </a:p>
        </p:txBody>
      </p:sp>
      <p:sp>
        <p:nvSpPr>
          <p:cNvPr id="53" name="Line 109"/>
          <p:cNvSpPr>
            <a:spLocks noChangeShapeType="1"/>
          </p:cNvSpPr>
          <p:nvPr/>
        </p:nvSpPr>
        <p:spPr bwMode="auto">
          <a:xfrm>
            <a:off x="636588" y="5226537"/>
            <a:ext cx="2786062"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4" name="Oval 53"/>
          <p:cNvSpPr>
            <a:spLocks noChangeArrowheads="1"/>
          </p:cNvSpPr>
          <p:nvPr/>
        </p:nvSpPr>
        <p:spPr bwMode="auto">
          <a:xfrm>
            <a:off x="636588" y="5630222"/>
            <a:ext cx="762000" cy="701675"/>
          </a:xfrm>
          <a:prstGeom prst="ellipse">
            <a:avLst/>
          </a:prstGeom>
          <a:solidFill>
            <a:srgbClr val="645246"/>
          </a:solidFill>
          <a:ln w="9525">
            <a:solidFill>
              <a:schemeClr val="bg1"/>
            </a:solidFill>
            <a:round/>
            <a:headEnd/>
            <a:tailEnd/>
          </a:ln>
          <a:effectLst>
            <a:outerShdw dist="45791" dir="2021404" algn="ctr" rotWithShape="0">
              <a:srgbClr val="B2B2B2"/>
            </a:outerShdw>
          </a:effectLst>
        </p:spPr>
        <p:txBody>
          <a:bodyPr wrap="none"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5" name="Rectangle 180"/>
          <p:cNvSpPr>
            <a:spLocks noChangeArrowheads="1"/>
          </p:cNvSpPr>
          <p:nvPr/>
        </p:nvSpPr>
        <p:spPr bwMode="auto">
          <a:xfrm>
            <a:off x="2434675" y="5683586"/>
            <a:ext cx="1174750" cy="633412"/>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6" name="Text Box 113"/>
          <p:cNvSpPr txBox="1">
            <a:spLocks noChangeArrowheads="1"/>
          </p:cNvSpPr>
          <p:nvPr/>
        </p:nvSpPr>
        <p:spPr bwMode="auto">
          <a:xfrm>
            <a:off x="2434675" y="5861792"/>
            <a:ext cx="11557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S PGothic" pitchFamily="34" charset="-128"/>
                <a:cs typeface="+mn-cs"/>
              </a:rPr>
              <a:t>Beneficiary</a:t>
            </a:r>
          </a:p>
        </p:txBody>
      </p:sp>
      <p:cxnSp>
        <p:nvCxnSpPr>
          <p:cNvPr id="57" name="Straight Arrow Connector 56"/>
          <p:cNvCxnSpPr/>
          <p:nvPr/>
        </p:nvCxnSpPr>
        <p:spPr>
          <a:xfrm>
            <a:off x="1488831" y="6028135"/>
            <a:ext cx="8892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 Box 25"/>
          <p:cNvSpPr txBox="1">
            <a:spLocks noChangeArrowheads="1"/>
          </p:cNvSpPr>
          <p:nvPr/>
        </p:nvSpPr>
        <p:spPr bwMode="auto">
          <a:xfrm>
            <a:off x="1286122" y="5683510"/>
            <a:ext cx="113371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a:cs typeface="+mn-cs"/>
              </a:rPr>
              <a:t>$11,700,000</a:t>
            </a:r>
            <a:endPar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endParaRPr>
          </a:p>
        </p:txBody>
      </p:sp>
      <p:cxnSp>
        <p:nvCxnSpPr>
          <p:cNvPr id="59" name="Straight Arrow Connector 58"/>
          <p:cNvCxnSpPr/>
          <p:nvPr/>
        </p:nvCxnSpPr>
        <p:spPr>
          <a:xfrm>
            <a:off x="3739662" y="6016046"/>
            <a:ext cx="8892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Rectangle 180"/>
          <p:cNvSpPr>
            <a:spLocks noChangeArrowheads="1"/>
          </p:cNvSpPr>
          <p:nvPr/>
        </p:nvSpPr>
        <p:spPr bwMode="auto">
          <a:xfrm>
            <a:off x="4812322" y="5711429"/>
            <a:ext cx="1174750" cy="633412"/>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61" name="Text Box 113"/>
          <p:cNvSpPr txBox="1">
            <a:spLocks noChangeArrowheads="1"/>
          </p:cNvSpPr>
          <p:nvPr/>
        </p:nvSpPr>
        <p:spPr bwMode="auto">
          <a:xfrm>
            <a:off x="4821846" y="5872357"/>
            <a:ext cx="115570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S PGothic"/>
                <a:cs typeface="+mn-cs"/>
              </a:rPr>
              <a:t>$45,654,189</a:t>
            </a:r>
            <a:endParaRPr kumimoji="0" lang="en-US" sz="1200" b="1" i="0" u="none" strike="noStrike" kern="1200" cap="none" spc="0" normalizeH="0" baseline="0" noProof="0" dirty="0">
              <a:ln>
                <a:noFill/>
              </a:ln>
              <a:solidFill>
                <a:prstClr val="white"/>
              </a:solidFill>
              <a:effectLst/>
              <a:uLnTx/>
              <a:uFillTx/>
              <a:latin typeface="Calibri"/>
              <a:ea typeface="MS PGothic" pitchFamily="34" charset="-128"/>
              <a:cs typeface="+mn-cs"/>
            </a:endParaRPr>
          </a:p>
        </p:txBody>
      </p:sp>
      <p:cxnSp>
        <p:nvCxnSpPr>
          <p:cNvPr id="62" name="Straight Arrow Connector 61"/>
          <p:cNvCxnSpPr/>
          <p:nvPr/>
        </p:nvCxnSpPr>
        <p:spPr>
          <a:xfrm>
            <a:off x="6142892" y="6016046"/>
            <a:ext cx="88924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3" name="Text Box 19"/>
          <p:cNvSpPr txBox="1">
            <a:spLocks noChangeArrowheads="1"/>
          </p:cNvSpPr>
          <p:nvPr/>
        </p:nvSpPr>
        <p:spPr bwMode="auto">
          <a:xfrm>
            <a:off x="674474" y="5842559"/>
            <a:ext cx="68622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a:ea typeface="MS PGothic" pitchFamily="34" charset="-128"/>
                <a:cs typeface="+mn-cs"/>
              </a:rPr>
              <a:t>Donor</a:t>
            </a:r>
          </a:p>
        </p:txBody>
      </p:sp>
      <p:sp>
        <p:nvSpPr>
          <p:cNvPr id="64" name="Text Box 25"/>
          <p:cNvSpPr txBox="1">
            <a:spLocks noChangeArrowheads="1"/>
          </p:cNvSpPr>
          <p:nvPr/>
        </p:nvSpPr>
        <p:spPr bwMode="auto">
          <a:xfrm>
            <a:off x="3617425" y="5683509"/>
            <a:ext cx="113371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20 Years @ 7%</a:t>
            </a:r>
          </a:p>
        </p:txBody>
      </p:sp>
      <p:sp>
        <p:nvSpPr>
          <p:cNvPr id="65" name="Text Box 25"/>
          <p:cNvSpPr txBox="1">
            <a:spLocks noChangeArrowheads="1"/>
          </p:cNvSpPr>
          <p:nvPr/>
        </p:nvSpPr>
        <p:spPr bwMode="auto">
          <a:xfrm>
            <a:off x="7106028" y="5692880"/>
            <a:ext cx="11337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t">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ea typeface="MS PGothic"/>
                <a:cs typeface="+mn-cs"/>
              </a:rPr>
              <a:t>$13,581,676 </a:t>
            </a:r>
            <a:r>
              <a:rPr kumimoji="0" lang="en-US" altLang="ja-JP" sz="1200" b="1" i="0" u="none" strike="noStrike" kern="1200" cap="none" spc="0" normalizeH="0" baseline="30000" noProof="0" dirty="0">
                <a:ln>
                  <a:noFill/>
                </a:ln>
                <a:solidFill>
                  <a:prstClr val="black"/>
                </a:solidFill>
                <a:effectLst/>
                <a:uLnTx/>
                <a:uFillTx/>
                <a:latin typeface="Cambria"/>
                <a:ea typeface="MS PGothic"/>
                <a:cs typeface="Times New Roman"/>
              </a:rPr>
              <a:t>2</a:t>
            </a:r>
            <a:r>
              <a:rPr kumimoji="0" lang="en-US" altLang="ja-JP" sz="1200" b="1" i="0" u="none" strike="noStrike" kern="1200" cap="none" spc="0" normalizeH="0" baseline="0" noProof="0" dirty="0">
                <a:ln>
                  <a:noFill/>
                </a:ln>
                <a:solidFill>
                  <a:prstClr val="black"/>
                </a:solidFill>
                <a:effectLst/>
                <a:uLnTx/>
                <a:uFillTx/>
                <a:latin typeface="Cambria"/>
                <a:ea typeface="MS PGothic"/>
                <a:cs typeface="Times New Roman"/>
              </a:rPr>
              <a:t> </a:t>
            </a:r>
            <a:r>
              <a:rPr kumimoji="0" lang="en-US" altLang="ja-JP" sz="1200" b="0" i="0" u="none" strike="noStrike" kern="1200" cap="none" spc="0" normalizeH="0" baseline="0" noProof="0" dirty="0">
                <a:ln>
                  <a:noFill/>
                </a:ln>
                <a:solidFill>
                  <a:prstClr val="black"/>
                </a:solidFill>
                <a:effectLst/>
                <a:uLnTx/>
                <a:uFillTx/>
                <a:latin typeface="Cambria"/>
                <a:ea typeface="MS PGothic"/>
                <a:cs typeface="Times New Roman"/>
              </a:rPr>
              <a:t> </a:t>
            </a:r>
            <a:r>
              <a:rPr kumimoji="0" lang="en-US" sz="1200" b="1" i="0" u="none" strike="noStrike" kern="1200" cap="none" spc="0" normalizeH="0" baseline="0" noProof="0" dirty="0">
                <a:ln>
                  <a:noFill/>
                </a:ln>
                <a:solidFill>
                  <a:prstClr val="black"/>
                </a:solidFill>
                <a:effectLst/>
                <a:uLnTx/>
                <a:uFillTx/>
                <a:latin typeface="Calibri"/>
                <a:ea typeface="MS PGothic"/>
                <a:cs typeface="+mn-cs"/>
              </a:rPr>
              <a:t> Estate Tax Savings @ 40%</a:t>
            </a:r>
          </a:p>
        </p:txBody>
      </p:sp>
      <p:sp>
        <p:nvSpPr>
          <p:cNvPr id="2" name="TextBox 1"/>
          <p:cNvSpPr txBox="1"/>
          <p:nvPr/>
        </p:nvSpPr>
        <p:spPr>
          <a:xfrm>
            <a:off x="229824" y="6449306"/>
            <a:ext cx="2042547" cy="369332"/>
          </a:xfrm>
          <a:prstGeom prst="rect">
            <a:avLst/>
          </a:prstGeom>
          <a:noFill/>
        </p:spPr>
        <p:txBody>
          <a:bodyPr wrap="none" rtlCol="0" anchor="t">
            <a:spAutoFit/>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IRC Code as of Feb 2018</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(($45,654,189 - $11,700,000) x .40)</a:t>
            </a:r>
            <a:endParaRPr kumimoji="0" lang="en-US" sz="9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4" name="TextBox 3"/>
          <p:cNvSpPr txBox="1"/>
          <p:nvPr/>
        </p:nvSpPr>
        <p:spPr>
          <a:xfrm>
            <a:off x="2362689" y="6541591"/>
            <a:ext cx="6647961"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The above hypothetical example and returns are for discussion purposes only and do not represent any actual results</a:t>
            </a:r>
            <a:r>
              <a:rPr kumimoji="0" lang="en-US" sz="800" b="1" i="0" u="none" strike="noStrike" kern="1200" cap="none" spc="0" normalizeH="0" baseline="0" noProof="0" dirty="0">
                <a:ln>
                  <a:noFill/>
                </a:ln>
                <a:solidFill>
                  <a:prstClr val="black"/>
                </a:solidFill>
                <a:effectLst/>
                <a:uLnTx/>
                <a:uFillTx/>
                <a:latin typeface="Calibri"/>
                <a:ea typeface="+mn-ea"/>
                <a:cs typeface="+mn-cs"/>
              </a:rPr>
              <a:t>. CRN-3032584-040720   </a:t>
            </a:r>
          </a:p>
        </p:txBody>
      </p:sp>
    </p:spTree>
    <p:extLst>
      <p:ext uri="{BB962C8B-B14F-4D97-AF65-F5344CB8AC3E}">
        <p14:creationId xmlns:p14="http://schemas.microsoft.com/office/powerpoint/2010/main" val="275261006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10"/>
          <p:cNvSpPr txBox="1">
            <a:spLocks noChangeArrowheads="1"/>
          </p:cNvSpPr>
          <p:nvPr/>
        </p:nvSpPr>
        <p:spPr bwMode="auto">
          <a:xfrm>
            <a:off x="169043" y="4238842"/>
            <a:ext cx="8690643" cy="2550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288925" indent="-1206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25000"/>
              </a:lnSpc>
              <a:spcBef>
                <a:spcPts val="20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a:ea typeface="MS PGothic" pitchFamily="34" charset="-128"/>
                <a:cs typeface="+mn-cs"/>
              </a:rPr>
              <a:t>Considerations</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Annual Exclusion gifts must be present interest gifts.  The beneficiaries should have immediate access to the funds. </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Gifts maintain the income tax basis from the donor.  Gifts of appreciated assets might transfer the taxable gain to heirs in lower income tax brackets.  If no estate taxes are due, loss of the step up in basis at the owner’s death, may increase income taxes on subsequent sale of the gifted asset.</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Payments for education and medical expenses paid directly to the provider do not reduce the amount of the annual exclusion amount.</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alt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Gifts that qualify for the </a:t>
            </a:r>
            <a:r>
              <a:rPr kumimoji="0" lang="en-US" altLang="en-US" sz="1200" b="0" i="1" u="none" strike="noStrike" kern="1200" cap="none" spc="0" normalizeH="0" baseline="0" noProof="0" dirty="0">
                <a:ln>
                  <a:noFill/>
                </a:ln>
                <a:solidFill>
                  <a:prstClr val="black"/>
                </a:solidFill>
                <a:effectLst/>
                <a:uLnTx/>
                <a:uFillTx/>
                <a:latin typeface="Calibri"/>
                <a:ea typeface="MS PGothic" pitchFamily="34" charset="-128"/>
                <a:cs typeface="+mn-cs"/>
              </a:rPr>
              <a:t>Gift Tax Annual Exclusion</a:t>
            </a:r>
            <a:r>
              <a:rPr kumimoji="0" lang="en-US" alt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 or the </a:t>
            </a:r>
            <a:r>
              <a:rPr kumimoji="0" lang="en-US" altLang="en-US" sz="1200" b="0" i="1" u="none" strike="noStrike" kern="1200" cap="none" spc="0" normalizeH="0" baseline="0" noProof="0" dirty="0">
                <a:ln>
                  <a:noFill/>
                </a:ln>
                <a:solidFill>
                  <a:prstClr val="black"/>
                </a:solidFill>
                <a:effectLst/>
                <a:uLnTx/>
                <a:uFillTx/>
                <a:latin typeface="Calibri"/>
                <a:ea typeface="MS PGothic" pitchFamily="34" charset="-128"/>
                <a:cs typeface="+mn-cs"/>
              </a:rPr>
              <a:t>Education and Medical Care Exemptions</a:t>
            </a:r>
            <a:r>
              <a:rPr kumimoji="0" lang="en-US" alt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 are not included in the IRS definition of taxable “gifts”, and thus the value of such gifts is </a:t>
            </a:r>
            <a:r>
              <a:rPr kumimoji="0" lang="en-US" altLang="en-US" sz="1200" b="0" i="0" u="sng" strike="noStrike" kern="1200" cap="none" spc="0" normalizeH="0" baseline="0" noProof="0" dirty="0">
                <a:ln>
                  <a:noFill/>
                </a:ln>
                <a:solidFill>
                  <a:prstClr val="black"/>
                </a:solidFill>
                <a:effectLst/>
                <a:uLnTx/>
                <a:uFillTx/>
                <a:latin typeface="Calibri"/>
                <a:ea typeface="MS PGothic" pitchFamily="34" charset="-128"/>
                <a:cs typeface="+mn-cs"/>
              </a:rPr>
              <a:t>not</a:t>
            </a:r>
            <a:r>
              <a:rPr kumimoji="0" lang="en-US" alt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 subtracted from the donor’s Credit Exemption Amount.</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alt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State gift taxes may be due on lifetime exemption gifts. However, the gift tax may be less than the projected state and federal death taxes if gifts were not made. CRN-3032584-040720  </a:t>
            </a:r>
            <a:endParaRPr kumimoji="0" lang="en-US" altLang="en-US" sz="800" b="0" i="0" u="none" strike="noStrike" kern="1200" cap="none" spc="0" normalizeH="0" baseline="0" noProof="0" dirty="0">
              <a:ln>
                <a:noFill/>
              </a:ln>
              <a:solidFill>
                <a:prstClr val="black"/>
              </a:solidFill>
              <a:effectLst/>
              <a:uLnTx/>
              <a:uFillTx/>
              <a:latin typeface="Calibri"/>
              <a:ea typeface="MS PGothic" pitchFamily="34" charset="-128"/>
              <a:cs typeface="+mn-cs"/>
            </a:endParaRPr>
          </a:p>
        </p:txBody>
      </p:sp>
      <p:sp>
        <p:nvSpPr>
          <p:cNvPr id="41" name="Text Box 9"/>
          <p:cNvSpPr txBox="1">
            <a:spLocks noChangeArrowheads="1"/>
          </p:cNvSpPr>
          <p:nvPr/>
        </p:nvSpPr>
        <p:spPr bwMode="auto">
          <a:xfrm>
            <a:off x="169043" y="1209808"/>
            <a:ext cx="8626999" cy="3029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25000"/>
              </a:lnSpc>
              <a:spcBef>
                <a:spcPts val="200"/>
              </a:spcBef>
              <a:spcAft>
                <a:spcPts val="0"/>
              </a:spcAft>
              <a:buClrTx/>
              <a:buSzTx/>
              <a:buFontTx/>
              <a:buNone/>
              <a:tabLst>
                <a:tab pos="0" algn="l"/>
              </a:tabLst>
              <a:defRPr/>
            </a:pPr>
            <a:r>
              <a:rPr kumimoji="0" lang="en-US" sz="1400" b="1" i="0" u="none" strike="noStrike" kern="1200" cap="none" spc="0" normalizeH="0" baseline="0" noProof="0" dirty="0">
                <a:ln>
                  <a:noFill/>
                </a:ln>
                <a:solidFill>
                  <a:prstClr val="black"/>
                </a:solidFill>
                <a:effectLst/>
                <a:uLnTx/>
                <a:uFillTx/>
                <a:latin typeface="Calibri"/>
                <a:ea typeface="MS PGothic" pitchFamily="34" charset="-128"/>
                <a:cs typeface="+mn-cs"/>
              </a:rPr>
              <a:t>Design flexibility</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A trust can receive the gifts as opposed to giving the assets outright to the beneficiary.  A Trust can allow for flexibility in income and principal distributions, professional asset management, and creditor and divorce protection.</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Life insurance can be utilized in combination with a trust.  If utilizing annual gifts, only the premium payment, as opposed to the full death benefit, is considered a gift for gift tax purposes.</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Utilizing a trust with gifting can provide the opportunity to build a family bank to centralize management, fund a legacy through charitable giving, and provide efficiency in paying any unavoidable estate tax.</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Valuation discounts on business assets can lower the amount of the gift, allowing an increase in the amount that can be gifted.</a:t>
            </a:r>
          </a:p>
          <a:p>
            <a:pPr marL="120650" marR="0" lvl="1" indent="-120650" algn="just" defTabSz="914400" rtl="0" eaLnBrk="1" fontAlgn="auto" latinLnBrk="0" hangingPunct="1">
              <a:lnSpc>
                <a:spcPct val="125000"/>
              </a:lnSpc>
              <a:spcBef>
                <a:spcPts val="200"/>
              </a:spcBef>
              <a:spcAft>
                <a:spcPts val="0"/>
              </a:spcAft>
              <a:buClrTx/>
              <a:buSzTx/>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An individual can allocate their full Generation Skipping Transfer Tax (GSTT) Exemption to their Lifetime Exemption gifts (this is not an additional, separate non taxable gift for gift tax purposes).  The allocation of the GSTT Exemption to the Lifetime Exemption gift allows assets to be transferred to a trust for descendant’s benefit during their lifetimes without being subjected to estate and gift taxes at the death of each generation.  The amount of the exemption used is measured at the time the assets are transferred to the trust.  </a:t>
            </a:r>
          </a:p>
        </p:txBody>
      </p:sp>
      <p:sp>
        <p:nvSpPr>
          <p:cNvPr id="42" name="Title 5"/>
          <p:cNvSpPr txBox="1">
            <a:spLocks/>
          </p:cNvSpPr>
          <p:nvPr/>
        </p:nvSpPr>
        <p:spPr>
          <a:xfrm>
            <a:off x="457199" y="375381"/>
            <a:ext cx="6584624" cy="73855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Georgia" panose="02040502050405020303" pitchFamily="18" charset="0"/>
                <a:ea typeface="+mj-ea"/>
                <a:cs typeface="+mj-cs"/>
              </a:rPr>
              <a:t>Lifetime Gifting</a:t>
            </a:r>
          </a:p>
        </p:txBody>
      </p:sp>
    </p:spTree>
    <p:extLst>
      <p:ext uri="{BB962C8B-B14F-4D97-AF65-F5344CB8AC3E}">
        <p14:creationId xmlns:p14="http://schemas.microsoft.com/office/powerpoint/2010/main" val="99041688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1F209-2158-4B0B-B203-4DFF0D1B3E62}"/>
              </a:ext>
            </a:extLst>
          </p:cNvPr>
          <p:cNvSpPr>
            <a:spLocks noGrp="1"/>
          </p:cNvSpPr>
          <p:nvPr>
            <p:ph type="title"/>
          </p:nvPr>
        </p:nvSpPr>
        <p:spPr/>
        <p:txBody>
          <a:bodyPr>
            <a:normAutofit/>
          </a:bodyPr>
          <a:lstStyle/>
          <a:p>
            <a:r>
              <a:rPr lang="en-US" dirty="0"/>
              <a:t>Preserving the Legacy</a:t>
            </a:r>
          </a:p>
        </p:txBody>
      </p:sp>
      <p:sp>
        <p:nvSpPr>
          <p:cNvPr id="3" name="Content Placeholder 2">
            <a:extLst>
              <a:ext uri="{FF2B5EF4-FFF2-40B4-BE49-F238E27FC236}">
                <a16:creationId xmlns:a16="http://schemas.microsoft.com/office/drawing/2014/main" id="{129D4EAB-7DF4-428C-BD8E-89230DA9DD83}"/>
              </a:ext>
            </a:extLst>
          </p:cNvPr>
          <p:cNvSpPr>
            <a:spLocks noGrp="1"/>
          </p:cNvSpPr>
          <p:nvPr>
            <p:ph idx="1"/>
          </p:nvPr>
        </p:nvSpPr>
        <p:spPr>
          <a:xfrm>
            <a:off x="1438988" y="2245467"/>
            <a:ext cx="8229600" cy="4401572"/>
          </a:xfrm>
        </p:spPr>
        <p:txBody>
          <a:bodyPr>
            <a:normAutofit lnSpcReduction="10000"/>
          </a:bodyPr>
          <a:lstStyle/>
          <a:p>
            <a:r>
              <a:rPr lang="en-US" dirty="0"/>
              <a:t>Professional management</a:t>
            </a:r>
            <a:br>
              <a:rPr lang="en-US" dirty="0"/>
            </a:br>
            <a:endParaRPr lang="en-US" dirty="0"/>
          </a:p>
          <a:p>
            <a:r>
              <a:rPr lang="en-US" dirty="0"/>
              <a:t>Controlled distribution</a:t>
            </a:r>
            <a:br>
              <a:rPr lang="en-US" dirty="0"/>
            </a:br>
            <a:endParaRPr lang="en-US" dirty="0"/>
          </a:p>
          <a:p>
            <a:r>
              <a:rPr lang="en-US" dirty="0"/>
              <a:t>Creditor protection</a:t>
            </a:r>
            <a:br>
              <a:rPr lang="en-US" dirty="0"/>
            </a:br>
            <a:endParaRPr lang="en-US" dirty="0"/>
          </a:p>
          <a:p>
            <a:r>
              <a:rPr lang="en-US" dirty="0"/>
              <a:t>Divorce protection</a:t>
            </a:r>
            <a:br>
              <a:rPr lang="en-US" dirty="0"/>
            </a:br>
            <a:endParaRPr lang="en-US" dirty="0"/>
          </a:p>
          <a:p>
            <a:r>
              <a:rPr lang="en-US" dirty="0"/>
              <a:t>Tax elimination/mitigation </a:t>
            </a:r>
            <a:br>
              <a:rPr lang="en-US" dirty="0"/>
            </a:br>
            <a:r>
              <a:rPr lang="en-US" dirty="0"/>
              <a:t>for future generations</a:t>
            </a:r>
          </a:p>
        </p:txBody>
      </p:sp>
      <p:sp>
        <p:nvSpPr>
          <p:cNvPr id="4" name="Rectangle 3">
            <a:extLst>
              <a:ext uri="{FF2B5EF4-FFF2-40B4-BE49-F238E27FC236}">
                <a16:creationId xmlns:a16="http://schemas.microsoft.com/office/drawing/2014/main" id="{B1D16696-2F59-4FB1-8496-87F3BA6BE39F}"/>
              </a:ext>
            </a:extLst>
          </p:cNvPr>
          <p:cNvSpPr/>
          <p:nvPr/>
        </p:nvSpPr>
        <p:spPr>
          <a:xfrm>
            <a:off x="457200" y="1471467"/>
            <a:ext cx="7610354" cy="523220"/>
          </a:xfrm>
          <a:prstGeom prst="rect">
            <a:avLst/>
          </a:prstGeom>
        </p:spPr>
        <p:txBody>
          <a:bodyPr wrap="square">
            <a:spAutoFit/>
          </a:bodyPr>
          <a:lstStyle/>
          <a:p>
            <a:r>
              <a:rPr lang="en-US" sz="2800" b="1" dirty="0"/>
              <a:t>Irrevocable Trusts – ideal vehicle for gifted assets</a:t>
            </a:r>
          </a:p>
        </p:txBody>
      </p:sp>
    </p:spTree>
    <p:extLst>
      <p:ext uri="{BB962C8B-B14F-4D97-AF65-F5344CB8AC3E}">
        <p14:creationId xmlns:p14="http://schemas.microsoft.com/office/powerpoint/2010/main" val="359296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E144-2002-45BD-813E-8F8C9F70DFE1}"/>
              </a:ext>
            </a:extLst>
          </p:cNvPr>
          <p:cNvSpPr>
            <a:spLocks noGrp="1"/>
          </p:cNvSpPr>
          <p:nvPr>
            <p:ph type="title"/>
          </p:nvPr>
        </p:nvSpPr>
        <p:spPr/>
        <p:txBody>
          <a:bodyPr/>
          <a:lstStyle/>
          <a:p>
            <a:r>
              <a:rPr lang="en-US" dirty="0"/>
              <a:t>Preserving the Legacy</a:t>
            </a:r>
          </a:p>
        </p:txBody>
      </p:sp>
      <p:sp>
        <p:nvSpPr>
          <p:cNvPr id="3" name="Content Placeholder 2">
            <a:extLst>
              <a:ext uri="{FF2B5EF4-FFF2-40B4-BE49-F238E27FC236}">
                <a16:creationId xmlns:a16="http://schemas.microsoft.com/office/drawing/2014/main" id="{C778F61D-D8BF-4C21-A9A1-F993E294C8BC}"/>
              </a:ext>
            </a:extLst>
          </p:cNvPr>
          <p:cNvSpPr>
            <a:spLocks noGrp="1"/>
          </p:cNvSpPr>
          <p:nvPr>
            <p:ph idx="1"/>
          </p:nvPr>
        </p:nvSpPr>
        <p:spPr>
          <a:xfrm>
            <a:off x="914400" y="1892755"/>
            <a:ext cx="8229600" cy="4965245"/>
          </a:xfrm>
        </p:spPr>
        <p:txBody>
          <a:bodyPr>
            <a:normAutofit fontScale="77500" lnSpcReduction="20000"/>
          </a:bodyPr>
          <a:lstStyle/>
          <a:p>
            <a:r>
              <a:rPr lang="en-US" dirty="0"/>
              <a:t>Multi-generational (i.e., “dynasty”) – GSTT exemption allocated</a:t>
            </a:r>
            <a:br>
              <a:rPr lang="en-US" dirty="0"/>
            </a:br>
            <a:endParaRPr lang="en-US" sz="1300" dirty="0"/>
          </a:p>
          <a:p>
            <a:r>
              <a:rPr lang="en-US" dirty="0"/>
              <a:t>Sited in state with “modern trust laws”</a:t>
            </a:r>
            <a:br>
              <a:rPr lang="en-US" dirty="0"/>
            </a:br>
            <a:endParaRPr lang="en-US" sz="1400" dirty="0"/>
          </a:p>
          <a:p>
            <a:r>
              <a:rPr lang="en-US" dirty="0"/>
              <a:t>Grantor pays trust’s income tax</a:t>
            </a:r>
            <a:br>
              <a:rPr lang="en-US" dirty="0"/>
            </a:br>
            <a:endParaRPr lang="en-US" sz="1400" dirty="0"/>
          </a:p>
          <a:p>
            <a:r>
              <a:rPr lang="en-US" dirty="0"/>
              <a:t>Co-trustee with institutional trust</a:t>
            </a:r>
            <a:br>
              <a:rPr lang="en-US" dirty="0"/>
            </a:br>
            <a:endParaRPr lang="en-US" sz="1500" dirty="0"/>
          </a:p>
          <a:p>
            <a:r>
              <a:rPr lang="en-US" dirty="0"/>
              <a:t>Directed trust</a:t>
            </a:r>
            <a:br>
              <a:rPr lang="en-US" dirty="0"/>
            </a:br>
            <a:endParaRPr lang="en-US" sz="1500" dirty="0"/>
          </a:p>
          <a:p>
            <a:r>
              <a:rPr lang="en-US" dirty="0"/>
              <a:t>Trust protector</a:t>
            </a:r>
            <a:br>
              <a:rPr lang="en-US" dirty="0"/>
            </a:br>
            <a:endParaRPr lang="en-US" sz="1500" dirty="0"/>
          </a:p>
          <a:p>
            <a:r>
              <a:rPr lang="en-US" dirty="0"/>
              <a:t>Valuation discount</a:t>
            </a:r>
            <a:br>
              <a:rPr lang="en-US" dirty="0"/>
            </a:br>
            <a:endParaRPr lang="en-US" sz="1500" dirty="0"/>
          </a:p>
          <a:p>
            <a:r>
              <a:rPr lang="en-US" dirty="0"/>
              <a:t>Gift and installment sales (SCIN or private annuity an option)</a:t>
            </a:r>
            <a:br>
              <a:rPr lang="en-US" dirty="0"/>
            </a:br>
            <a:endParaRPr lang="en-US" sz="1500" dirty="0"/>
          </a:p>
          <a:p>
            <a:r>
              <a:rPr lang="en-US" dirty="0"/>
              <a:t>Life insurance as possible asset</a:t>
            </a:r>
            <a:br>
              <a:rPr lang="en-US" dirty="0"/>
            </a:br>
            <a:endParaRPr lang="en-US" sz="1500" dirty="0"/>
          </a:p>
          <a:p>
            <a:r>
              <a:rPr lang="en-US" dirty="0"/>
              <a:t>Substitute appreciated assets before death</a:t>
            </a:r>
          </a:p>
        </p:txBody>
      </p:sp>
      <p:sp>
        <p:nvSpPr>
          <p:cNvPr id="4" name="Rectangle 3">
            <a:extLst>
              <a:ext uri="{FF2B5EF4-FFF2-40B4-BE49-F238E27FC236}">
                <a16:creationId xmlns:a16="http://schemas.microsoft.com/office/drawing/2014/main" id="{E77D04F6-B32B-45B3-B337-A6FDA5DF8E72}"/>
              </a:ext>
            </a:extLst>
          </p:cNvPr>
          <p:cNvSpPr/>
          <p:nvPr/>
        </p:nvSpPr>
        <p:spPr>
          <a:xfrm>
            <a:off x="457200" y="1334511"/>
            <a:ext cx="3486852" cy="461665"/>
          </a:xfrm>
          <a:prstGeom prst="rect">
            <a:avLst/>
          </a:prstGeom>
        </p:spPr>
        <p:txBody>
          <a:bodyPr wrap="none">
            <a:spAutoFit/>
          </a:bodyPr>
          <a:lstStyle/>
          <a:p>
            <a:r>
              <a:rPr lang="en-US" sz="2400" b="1" dirty="0"/>
              <a:t>Additional Considerations</a:t>
            </a:r>
          </a:p>
        </p:txBody>
      </p:sp>
    </p:spTree>
    <p:extLst>
      <p:ext uri="{BB962C8B-B14F-4D97-AF65-F5344CB8AC3E}">
        <p14:creationId xmlns:p14="http://schemas.microsoft.com/office/powerpoint/2010/main" val="4189501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87"/>
          <p:cNvSpPr txBox="1">
            <a:spLocks noChangeArrowheads="1"/>
          </p:cNvSpPr>
          <p:nvPr/>
        </p:nvSpPr>
        <p:spPr bwMode="auto">
          <a:xfrm>
            <a:off x="114883" y="1271776"/>
            <a:ext cx="4746704" cy="4048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25000"/>
              </a:lnSpc>
              <a:spcBef>
                <a:spcPts val="2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Step 1</a:t>
            </a:r>
            <a:endParaRPr kumimoji="0" lang="en-US" sz="1300" b="0" i="1" u="none" strike="noStrike" kern="1200" cap="none" spc="0" normalizeH="0" baseline="0" noProof="0" dirty="0">
              <a:ln>
                <a:noFill/>
              </a:ln>
              <a:solidFill>
                <a:srgbClr val="98002E"/>
              </a:solidFill>
              <a:effectLst/>
              <a:uLnTx/>
              <a:uFillTx/>
              <a:latin typeface="Calibri"/>
              <a:ea typeface="MS PGothic" pitchFamily="34" charset="-128"/>
              <a:cs typeface="+mn-cs"/>
            </a:endParaRP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100" b="0" i="0" u="none" strike="noStrike" kern="1200" cap="none" spc="0" normalizeH="0" baseline="0" noProof="0" dirty="0">
                <a:ln>
                  <a:noFill/>
                </a:ln>
                <a:solidFill>
                  <a:prstClr val="black"/>
                </a:solidFill>
                <a:effectLst/>
                <a:uLnTx/>
                <a:uFillTx/>
                <a:latin typeface="Calibri"/>
                <a:ea typeface="MS PGothic" pitchFamily="34" charset="-128"/>
                <a:cs typeface="+mn-cs"/>
              </a:rPr>
              <a:t>Grantor(s) gifts $100,000 of seed capital to the trust utilizing a portion of their lifetime gift and GSTT exemptions.  Generally, this is 10% of the fair market value of the asset being sold.</a:t>
            </a:r>
          </a:p>
          <a:p>
            <a:pPr marL="0" marR="0" lvl="0" indent="0" algn="l" defTabSz="914400" rtl="0" eaLnBrk="1" fontAlgn="auto" latinLnBrk="0" hangingPunct="1">
              <a:lnSpc>
                <a:spcPct val="125000"/>
              </a:lnSpc>
              <a:spcBef>
                <a:spcPts val="5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Step 2</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100" b="0" i="0" u="none" strike="noStrike" kern="1200" cap="none" spc="0" normalizeH="0" baseline="0" noProof="0" dirty="0">
                <a:ln>
                  <a:noFill/>
                </a:ln>
                <a:solidFill>
                  <a:prstClr val="black"/>
                </a:solidFill>
                <a:effectLst/>
                <a:uLnTx/>
                <a:uFillTx/>
                <a:latin typeface="Calibri"/>
                <a:ea typeface="MS PGothic" pitchFamily="34" charset="-128"/>
                <a:cs typeface="+mn-cs"/>
              </a:rPr>
              <a:t>Grantor sells $1,000,000 of assets to the trust in exchange for a promissory note.  No capital gain is realized on the sale of assets.</a:t>
            </a:r>
          </a:p>
          <a:p>
            <a:pPr marL="0" marR="0" lvl="1" indent="-744537" algn="l" defTabSz="914400" rtl="0" eaLnBrk="1" fontAlgn="auto" latinLnBrk="0" hangingPunct="1">
              <a:lnSpc>
                <a:spcPct val="125000"/>
              </a:lnSpc>
              <a:spcBef>
                <a:spcPts val="1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Step 3</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100" b="0" i="0" u="none" strike="noStrike" kern="1200" cap="none" spc="0" normalizeH="0" baseline="0" noProof="0" dirty="0">
                <a:ln>
                  <a:noFill/>
                </a:ln>
                <a:solidFill>
                  <a:prstClr val="black"/>
                </a:solidFill>
                <a:effectLst/>
                <a:uLnTx/>
                <a:uFillTx/>
                <a:latin typeface="Calibri"/>
                <a:ea typeface="MS PGothic" pitchFamily="34" charset="-128"/>
                <a:cs typeface="+mn-cs"/>
              </a:rPr>
              <a:t>The IDIT will make note payments back to the Grantor for the duration of the note, income tax free.  </a:t>
            </a:r>
            <a:r>
              <a:rPr kumimoji="0" lang="en-US" sz="1100" b="1" i="1" u="none" strike="noStrike" kern="1200" cap="none" spc="0" normalizeH="0" baseline="0" noProof="0" dirty="0">
                <a:ln>
                  <a:noFill/>
                </a:ln>
                <a:solidFill>
                  <a:prstClr val="black"/>
                </a:solidFill>
                <a:effectLst/>
                <a:uLnTx/>
                <a:uFillTx/>
                <a:latin typeface="Calibri"/>
                <a:ea typeface="MS PGothic" pitchFamily="34" charset="-128"/>
                <a:cs typeface="+mn-cs"/>
              </a:rPr>
              <a:t>However, trust income is taxable to the Grantor as long as Grantor Trust provisions apply.</a:t>
            </a:r>
          </a:p>
          <a:p>
            <a:pPr marL="0" marR="0" lvl="1" indent="0" algn="just" defTabSz="914400" rtl="0" eaLnBrk="1" fontAlgn="auto" latinLnBrk="0" hangingPunct="1">
              <a:lnSpc>
                <a:spcPct val="125000"/>
              </a:lnSpc>
              <a:spcBef>
                <a:spcPts val="1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Step 4 (Optional)</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100" b="0" i="0" u="none" strike="noStrike" kern="1200" cap="none" spc="0" normalizeH="0" baseline="0" noProof="0" dirty="0">
                <a:ln>
                  <a:noFill/>
                </a:ln>
                <a:solidFill>
                  <a:prstClr val="black"/>
                </a:solidFill>
                <a:effectLst/>
                <a:uLnTx/>
                <a:uFillTx/>
                <a:latin typeface="Calibri"/>
                <a:ea typeface="MS PGothic" pitchFamily="34" charset="-128"/>
                <a:cs typeface="+mn-cs"/>
              </a:rPr>
              <a:t>Excess income in the trust can be utilized to purchase life insurance on the Grantor’s life, increasing the wealth ultimately transferred.</a:t>
            </a:r>
          </a:p>
          <a:p>
            <a:pPr marL="0" marR="0" lvl="1" indent="-744537" algn="l" defTabSz="914400" rtl="0" eaLnBrk="1" fontAlgn="auto" latinLnBrk="0" hangingPunct="1">
              <a:lnSpc>
                <a:spcPct val="125000"/>
              </a:lnSpc>
              <a:spcBef>
                <a:spcPts val="1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Step 5</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100" b="0" i="0" u="none" strike="noStrike" kern="1200" cap="none" spc="0" normalizeH="0" baseline="0" noProof="0" dirty="0">
                <a:ln>
                  <a:noFill/>
                </a:ln>
                <a:solidFill>
                  <a:prstClr val="black"/>
                </a:solidFill>
                <a:effectLst/>
                <a:uLnTx/>
                <a:uFillTx/>
                <a:latin typeface="Calibri"/>
                <a:ea typeface="MS PGothic" pitchFamily="34" charset="-128"/>
                <a:cs typeface="+mn-cs"/>
              </a:rPr>
              <a:t>During the term of the trust, trust assets and any growth pass estate tax free to the beneficiaries, outright or in trust for their benefit.  </a:t>
            </a:r>
          </a:p>
        </p:txBody>
      </p:sp>
      <p:sp>
        <p:nvSpPr>
          <p:cNvPr id="12" name="Oval 39"/>
          <p:cNvSpPr>
            <a:spLocks noChangeArrowheads="1"/>
          </p:cNvSpPr>
          <p:nvPr/>
        </p:nvSpPr>
        <p:spPr bwMode="auto">
          <a:xfrm>
            <a:off x="5233062" y="2878922"/>
            <a:ext cx="762000" cy="701675"/>
          </a:xfrm>
          <a:prstGeom prst="ellipse">
            <a:avLst/>
          </a:prstGeom>
          <a:solidFill>
            <a:srgbClr val="645246"/>
          </a:solidFill>
          <a:ln w="9525">
            <a:solidFill>
              <a:schemeClr val="bg1"/>
            </a:solidFill>
            <a:round/>
            <a:headEnd/>
            <a:tailEnd/>
          </a:ln>
          <a:effectLst>
            <a:outerShdw dist="45791" dir="2021404" algn="ctr" rotWithShape="0">
              <a:srgbClr val="B2B2B2"/>
            </a:outerShdw>
          </a:effectLst>
        </p:spPr>
        <p:txBody>
          <a:bodyPr wrap="none"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14" name="AutoShape 16"/>
          <p:cNvSpPr>
            <a:spLocks noChangeArrowheads="1"/>
          </p:cNvSpPr>
          <p:nvPr/>
        </p:nvSpPr>
        <p:spPr bwMode="auto">
          <a:xfrm>
            <a:off x="7521077" y="2756335"/>
            <a:ext cx="1441808" cy="824262"/>
          </a:xfrm>
          <a:prstGeom prst="triangle">
            <a:avLst>
              <a:gd name="adj" fmla="val 50000"/>
            </a:avLst>
          </a:prstGeom>
          <a:solidFill>
            <a:srgbClr val="98002E"/>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itchFamily="34" charset="0"/>
              <a:ea typeface="+mn-ea"/>
              <a:cs typeface="+mn-cs"/>
            </a:endParaRPr>
          </a:p>
        </p:txBody>
      </p:sp>
      <p:sp>
        <p:nvSpPr>
          <p:cNvPr id="15" name="Text Box 19"/>
          <p:cNvSpPr txBox="1">
            <a:spLocks noChangeArrowheads="1"/>
          </p:cNvSpPr>
          <p:nvPr/>
        </p:nvSpPr>
        <p:spPr bwMode="auto">
          <a:xfrm>
            <a:off x="4861587" y="3104955"/>
            <a:ext cx="15240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100" b="1" i="0" u="none" strike="noStrike" kern="1200" cap="none" spc="0" normalizeH="0" baseline="0" noProof="0" dirty="0">
                <a:ln>
                  <a:noFill/>
                </a:ln>
                <a:solidFill>
                  <a:prstClr val="white"/>
                </a:solidFill>
                <a:effectLst/>
                <a:uLnTx/>
                <a:uFillTx/>
                <a:latin typeface="Calibri"/>
                <a:ea typeface="MS PGothic" pitchFamily="34" charset="-128"/>
                <a:cs typeface="+mn-cs"/>
              </a:rPr>
              <a:t>Grantor</a:t>
            </a:r>
          </a:p>
        </p:txBody>
      </p:sp>
      <p:sp>
        <p:nvSpPr>
          <p:cNvPr id="16" name="Text Box 21"/>
          <p:cNvSpPr txBox="1">
            <a:spLocks noChangeArrowheads="1"/>
          </p:cNvSpPr>
          <p:nvPr/>
        </p:nvSpPr>
        <p:spPr bwMode="auto">
          <a:xfrm>
            <a:off x="7599573" y="3020209"/>
            <a:ext cx="1219200"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a:ea typeface="MS PGothic" pitchFamily="34" charset="-128"/>
                <a:cs typeface="+mn-cs"/>
              </a:rPr>
              <a:t>IDIT</a:t>
            </a:r>
          </a:p>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a:ea typeface="MS PGothic" pitchFamily="34" charset="-128"/>
                <a:cs typeface="+mn-cs"/>
              </a:rPr>
              <a:t>$1,100,000</a:t>
            </a:r>
            <a:endParaRPr kumimoji="0" lang="en-US" sz="1400" b="0" i="0" u="none" strike="noStrike" kern="1200" cap="none" spc="0" normalizeH="0" baseline="0" noProof="0" dirty="0">
              <a:ln>
                <a:noFill/>
              </a:ln>
              <a:solidFill>
                <a:prstClr val="white"/>
              </a:solidFill>
              <a:effectLst/>
              <a:uLnTx/>
              <a:uFillTx/>
              <a:latin typeface="Calibri"/>
              <a:ea typeface="MS PGothic" pitchFamily="34" charset="-128"/>
              <a:cs typeface="+mn-cs"/>
            </a:endParaRPr>
          </a:p>
        </p:txBody>
      </p:sp>
      <p:sp>
        <p:nvSpPr>
          <p:cNvPr id="17" name="Line 22"/>
          <p:cNvSpPr>
            <a:spLocks noChangeShapeType="1"/>
          </p:cNvSpPr>
          <p:nvPr/>
        </p:nvSpPr>
        <p:spPr bwMode="auto">
          <a:xfrm>
            <a:off x="6259003" y="2340759"/>
            <a:ext cx="9525" cy="2235795"/>
          </a:xfrm>
          <a:prstGeom prst="line">
            <a:avLst/>
          </a:prstGeom>
          <a:noFill/>
          <a:ln w="9525">
            <a:solidFill>
              <a:schemeClr val="tx1"/>
            </a:solidFill>
            <a:prstDash val="lgDash"/>
            <a:round/>
            <a:headEnd/>
            <a:tailEnd/>
          </a:ln>
          <a:effectLst>
            <a:outerShdw dist="28398" dir="1593903" algn="ctr" rotWithShape="0">
              <a:srgbClr val="DDDDDD"/>
            </a:outerShdw>
          </a:effectLst>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Line 23"/>
          <p:cNvSpPr>
            <a:spLocks noChangeShapeType="1"/>
          </p:cNvSpPr>
          <p:nvPr/>
        </p:nvSpPr>
        <p:spPr bwMode="auto">
          <a:xfrm>
            <a:off x="5627178" y="2220109"/>
            <a:ext cx="0" cy="658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Line 24"/>
          <p:cNvSpPr>
            <a:spLocks noChangeShapeType="1"/>
          </p:cNvSpPr>
          <p:nvPr/>
        </p:nvSpPr>
        <p:spPr bwMode="auto">
          <a:xfrm flipH="1">
            <a:off x="8225048" y="2230666"/>
            <a:ext cx="0" cy="546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20" name="Text Box 25"/>
          <p:cNvSpPr txBox="1">
            <a:spLocks noChangeArrowheads="1"/>
          </p:cNvSpPr>
          <p:nvPr/>
        </p:nvSpPr>
        <p:spPr bwMode="auto">
          <a:xfrm>
            <a:off x="6029933" y="1939935"/>
            <a:ext cx="18028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Gift $100,000 to IDIT</a:t>
            </a:r>
          </a:p>
        </p:txBody>
      </p:sp>
      <p:sp>
        <p:nvSpPr>
          <p:cNvPr id="23" name="Text Box 21"/>
          <p:cNvSpPr txBox="1">
            <a:spLocks noChangeArrowheads="1"/>
          </p:cNvSpPr>
          <p:nvPr/>
        </p:nvSpPr>
        <p:spPr bwMode="auto">
          <a:xfrm>
            <a:off x="6765224" y="2988074"/>
            <a:ext cx="1219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500" b="1" i="0" u="none" strike="noStrike" kern="1200" cap="none" spc="0" normalizeH="0" baseline="0" noProof="0" dirty="0">
                <a:ln>
                  <a:noFill/>
                </a:ln>
                <a:solidFill>
                  <a:prstClr val="white"/>
                </a:solidFill>
                <a:effectLst/>
                <a:uLnTx/>
                <a:uFillTx/>
                <a:latin typeface="Calibri"/>
                <a:ea typeface="MS PGothic" pitchFamily="34" charset="-128"/>
                <a:cs typeface="+mn-cs"/>
              </a:rPr>
              <a:t>ILIT</a:t>
            </a:r>
            <a:endParaRPr kumimoji="0" lang="en-US" sz="1500" b="0" i="0" u="none" strike="noStrike" kern="1200" cap="none" spc="0" normalizeH="0" baseline="0" noProof="0" dirty="0">
              <a:ln>
                <a:noFill/>
              </a:ln>
              <a:solidFill>
                <a:prstClr val="white"/>
              </a:solidFill>
              <a:effectLst/>
              <a:uLnTx/>
              <a:uFillTx/>
              <a:latin typeface="Calibri"/>
              <a:ea typeface="MS PGothic" pitchFamily="34" charset="-128"/>
              <a:cs typeface="+mn-cs"/>
            </a:endParaRPr>
          </a:p>
        </p:txBody>
      </p:sp>
      <p:sp>
        <p:nvSpPr>
          <p:cNvPr id="24" name="Line 174"/>
          <p:cNvSpPr>
            <a:spLocks noChangeShapeType="1"/>
          </p:cNvSpPr>
          <p:nvPr/>
        </p:nvSpPr>
        <p:spPr bwMode="auto">
          <a:xfrm>
            <a:off x="5619241" y="2216934"/>
            <a:ext cx="260580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0" name="Rectangle 180"/>
          <p:cNvSpPr>
            <a:spLocks noChangeArrowheads="1"/>
          </p:cNvSpPr>
          <p:nvPr/>
        </p:nvSpPr>
        <p:spPr bwMode="auto">
          <a:xfrm>
            <a:off x="5897162" y="4951793"/>
            <a:ext cx="3037646" cy="1461924"/>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2" name="Line 182"/>
          <p:cNvSpPr>
            <a:spLocks noChangeShapeType="1"/>
          </p:cNvSpPr>
          <p:nvPr/>
        </p:nvSpPr>
        <p:spPr bwMode="auto">
          <a:xfrm flipH="1">
            <a:off x="6017703" y="3150384"/>
            <a:ext cx="169686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33" name="Text Box 183"/>
          <p:cNvSpPr txBox="1">
            <a:spLocks noChangeArrowheads="1"/>
          </p:cNvSpPr>
          <p:nvPr/>
        </p:nvSpPr>
        <p:spPr bwMode="auto">
          <a:xfrm>
            <a:off x="6346124" y="3170384"/>
            <a:ext cx="10287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Note Payments to Grantor</a:t>
            </a:r>
          </a:p>
        </p:txBody>
      </p:sp>
      <p:sp>
        <p:nvSpPr>
          <p:cNvPr id="34" name="Text Box 184"/>
          <p:cNvSpPr txBox="1">
            <a:spLocks noChangeArrowheads="1"/>
          </p:cNvSpPr>
          <p:nvPr/>
        </p:nvSpPr>
        <p:spPr bwMode="auto">
          <a:xfrm>
            <a:off x="6385587" y="4481915"/>
            <a:ext cx="13042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Income &amp; Principal Distributions</a:t>
            </a:r>
          </a:p>
        </p:txBody>
      </p:sp>
      <p:sp>
        <p:nvSpPr>
          <p:cNvPr id="36" name="Text Box 186"/>
          <p:cNvSpPr txBox="1">
            <a:spLocks noChangeArrowheads="1"/>
          </p:cNvSpPr>
          <p:nvPr/>
        </p:nvSpPr>
        <p:spPr bwMode="auto">
          <a:xfrm>
            <a:off x="5995062" y="3180547"/>
            <a:ext cx="338554"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“Tax Fence”</a:t>
            </a:r>
          </a:p>
        </p:txBody>
      </p:sp>
      <p:sp>
        <p:nvSpPr>
          <p:cNvPr id="45" name="Oval 191"/>
          <p:cNvSpPr>
            <a:spLocks noChangeArrowheads="1"/>
          </p:cNvSpPr>
          <p:nvPr/>
        </p:nvSpPr>
        <p:spPr bwMode="auto">
          <a:xfrm>
            <a:off x="5695440" y="1847751"/>
            <a:ext cx="290512" cy="280988"/>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6" name="Text Box 192"/>
          <p:cNvSpPr txBox="1">
            <a:spLocks noChangeArrowheads="1"/>
          </p:cNvSpPr>
          <p:nvPr/>
        </p:nvSpPr>
        <p:spPr bwMode="auto">
          <a:xfrm>
            <a:off x="5695440" y="1816002"/>
            <a:ext cx="322263" cy="31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mbria" pitchFamily="18" charset="0"/>
                <a:ea typeface="MS PGothic" pitchFamily="34" charset="-128"/>
                <a:cs typeface="+mn-cs"/>
              </a:rPr>
              <a:t>1</a:t>
            </a:r>
          </a:p>
        </p:txBody>
      </p:sp>
      <p:sp>
        <p:nvSpPr>
          <p:cNvPr id="49" name="Oval 195"/>
          <p:cNvSpPr>
            <a:spLocks noChangeArrowheads="1"/>
          </p:cNvSpPr>
          <p:nvPr/>
        </p:nvSpPr>
        <p:spPr bwMode="auto">
          <a:xfrm>
            <a:off x="7648158" y="4601038"/>
            <a:ext cx="290512" cy="280987"/>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1" name="Oval 197"/>
          <p:cNvSpPr>
            <a:spLocks noChangeArrowheads="1"/>
          </p:cNvSpPr>
          <p:nvPr/>
        </p:nvSpPr>
        <p:spPr bwMode="auto">
          <a:xfrm>
            <a:off x="6385587" y="2311976"/>
            <a:ext cx="290512" cy="280988"/>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52" name="Text Box 198"/>
          <p:cNvSpPr txBox="1">
            <a:spLocks noChangeArrowheads="1"/>
          </p:cNvSpPr>
          <p:nvPr/>
        </p:nvSpPr>
        <p:spPr bwMode="auto">
          <a:xfrm>
            <a:off x="6372901" y="2283193"/>
            <a:ext cx="3222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mbria" pitchFamily="18" charset="0"/>
                <a:ea typeface="MS PGothic" pitchFamily="34" charset="-128"/>
                <a:cs typeface="+mn-cs"/>
              </a:rPr>
              <a:t>2</a:t>
            </a:r>
          </a:p>
        </p:txBody>
      </p:sp>
      <p:sp>
        <p:nvSpPr>
          <p:cNvPr id="54" name="Title 5"/>
          <p:cNvSpPr>
            <a:spLocks noGrp="1"/>
          </p:cNvSpPr>
          <p:nvPr>
            <p:ph type="title"/>
          </p:nvPr>
        </p:nvSpPr>
        <p:spPr/>
        <p:txBody>
          <a:bodyPr>
            <a:noAutofit/>
          </a:bodyPr>
          <a:lstStyle/>
          <a:p>
            <a:r>
              <a:rPr lang="en-US" sz="2800" b="0" dirty="0">
                <a:solidFill>
                  <a:schemeClr val="tx1"/>
                </a:solidFill>
                <a:latin typeface="Georgia" panose="02040502050405020303" pitchFamily="18" charset="0"/>
              </a:rPr>
              <a:t>Intentionally Defective Irrevocable Trust (IDIT)</a:t>
            </a:r>
          </a:p>
        </p:txBody>
      </p:sp>
      <p:sp>
        <p:nvSpPr>
          <p:cNvPr id="38" name="Text Box 196"/>
          <p:cNvSpPr txBox="1">
            <a:spLocks noChangeArrowheads="1"/>
          </p:cNvSpPr>
          <p:nvPr/>
        </p:nvSpPr>
        <p:spPr bwMode="auto">
          <a:xfrm flipH="1">
            <a:off x="7644039" y="4578449"/>
            <a:ext cx="29463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mbria" pitchFamily="18" charset="0"/>
                <a:ea typeface="MS PGothic" pitchFamily="34" charset="-128"/>
                <a:cs typeface="+mn-cs"/>
              </a:rPr>
              <a:t>5</a:t>
            </a:r>
          </a:p>
        </p:txBody>
      </p:sp>
      <p:sp>
        <p:nvSpPr>
          <p:cNvPr id="41" name="Line 178"/>
          <p:cNvSpPr>
            <a:spLocks noChangeShapeType="1"/>
          </p:cNvSpPr>
          <p:nvPr/>
        </p:nvSpPr>
        <p:spPr bwMode="auto">
          <a:xfrm>
            <a:off x="5036754" y="1423470"/>
            <a:ext cx="389805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3" name="Text Box 187"/>
          <p:cNvSpPr txBox="1">
            <a:spLocks noChangeArrowheads="1"/>
          </p:cNvSpPr>
          <p:nvPr/>
        </p:nvSpPr>
        <p:spPr bwMode="auto">
          <a:xfrm>
            <a:off x="4993321" y="1462142"/>
            <a:ext cx="25710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a:ea typeface="MS PGothic" pitchFamily="34" charset="-128"/>
                <a:cs typeface="+mn-cs"/>
              </a:rPr>
              <a:t>During the Term of the Trust</a:t>
            </a:r>
          </a:p>
        </p:txBody>
      </p:sp>
      <p:cxnSp>
        <p:nvCxnSpPr>
          <p:cNvPr id="7" name="Straight Arrow Connector 6"/>
          <p:cNvCxnSpPr/>
          <p:nvPr/>
        </p:nvCxnSpPr>
        <p:spPr>
          <a:xfrm>
            <a:off x="8241981" y="3580597"/>
            <a:ext cx="0" cy="13014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 Box 93"/>
          <p:cNvSpPr txBox="1">
            <a:spLocks noChangeArrowheads="1"/>
          </p:cNvSpPr>
          <p:nvPr/>
        </p:nvSpPr>
        <p:spPr bwMode="auto">
          <a:xfrm>
            <a:off x="1478812" y="5326936"/>
            <a:ext cx="3754250" cy="96564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Lst>
        </p:spPr>
        <p:txBody>
          <a:bodyPr wrap="square">
            <a:spAutoFit/>
          </a:bodyPr>
          <a:lstStyle>
            <a:lvl1pPr marL="342900" indent="-342900">
              <a:tabLst>
                <a:tab pos="0" algn="l"/>
                <a:tab pos="58738" algn="l"/>
              </a:tabLst>
              <a:defRPr sz="2400">
                <a:solidFill>
                  <a:schemeClr val="tx1"/>
                </a:solidFill>
                <a:latin typeface="Cambria" pitchFamily="18" charset="0"/>
                <a:ea typeface="MS PGothic" pitchFamily="34" charset="-128"/>
              </a:defRPr>
            </a:lvl1pPr>
            <a:lvl2pPr marL="117475" indent="-3175">
              <a:tabLst>
                <a:tab pos="0" algn="l"/>
                <a:tab pos="58738" algn="l"/>
              </a:tabLst>
              <a:defRPr sz="2400">
                <a:solidFill>
                  <a:schemeClr val="tx1"/>
                </a:solidFill>
                <a:latin typeface="Cambria" pitchFamily="18" charset="0"/>
                <a:ea typeface="MS PGothic" pitchFamily="34" charset="-128"/>
              </a:defRPr>
            </a:lvl2pPr>
            <a:lvl3pPr marL="398463" indent="-115888">
              <a:tabLst>
                <a:tab pos="0" algn="l"/>
                <a:tab pos="58738" algn="l"/>
              </a:tabLst>
              <a:defRPr sz="2400">
                <a:solidFill>
                  <a:schemeClr val="tx1"/>
                </a:solidFill>
                <a:latin typeface="Cambria" pitchFamily="18" charset="0"/>
                <a:ea typeface="MS PGothic" pitchFamily="34" charset="-128"/>
              </a:defRPr>
            </a:lvl3pPr>
            <a:lvl4pPr marL="1600200" indent="-228600">
              <a:tabLst>
                <a:tab pos="0" algn="l"/>
                <a:tab pos="58738" algn="l"/>
              </a:tabLst>
              <a:defRPr sz="2400">
                <a:solidFill>
                  <a:schemeClr val="tx1"/>
                </a:solidFill>
                <a:latin typeface="Cambria" pitchFamily="18" charset="0"/>
                <a:ea typeface="MS PGothic" pitchFamily="34" charset="-128"/>
              </a:defRPr>
            </a:lvl4pPr>
            <a:lvl5pPr marL="2057400" indent="-228600">
              <a:tabLst>
                <a:tab pos="0" algn="l"/>
                <a:tab pos="58738"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pitchFamily="34" charset="-128"/>
              </a:defRPr>
            </a:lvl9pPr>
          </a:lstStyle>
          <a:p>
            <a:pPr marL="117475" marR="0" lvl="1" indent="-3175" algn="l" defTabSz="914400" rtl="0" eaLnBrk="1" fontAlgn="auto" latinLnBrk="0" hangingPunct="1">
              <a:lnSpc>
                <a:spcPct val="125000"/>
              </a:lnSpc>
              <a:spcBef>
                <a:spcPct val="25000"/>
              </a:spcBef>
              <a:spcAft>
                <a:spcPts val="0"/>
              </a:spcAft>
              <a:buClrTx/>
              <a:buSzTx/>
              <a:buFontTx/>
              <a:buNone/>
              <a:tabLst>
                <a:tab pos="0" algn="l"/>
                <a:tab pos="58738" algn="l"/>
              </a:tabLst>
              <a:defRPr/>
            </a:pPr>
            <a:r>
              <a:rPr kumimoji="0" lang="en-US" sz="1100" b="1" i="0" u="none" strike="noStrike" kern="1200" cap="none" spc="0" normalizeH="0" baseline="0" noProof="0" dirty="0">
                <a:ln>
                  <a:noFill/>
                </a:ln>
                <a:solidFill>
                  <a:srgbClr val="1F497D"/>
                </a:solidFill>
                <a:effectLst/>
                <a:uLnTx/>
                <a:uFillTx/>
                <a:latin typeface="Calibri"/>
                <a:ea typeface="MS PGothic" pitchFamily="34" charset="-128"/>
                <a:cs typeface="+mn-cs"/>
              </a:rPr>
              <a:t>IDIT Factors/Assumptions:</a:t>
            </a:r>
          </a:p>
          <a:p>
            <a:pPr marL="117475" marR="0" lvl="1" indent="-3175" algn="l" defTabSz="914400" rtl="0" eaLnBrk="1" fontAlgn="auto" latinLnBrk="0" hangingPunct="1">
              <a:lnSpc>
                <a:spcPct val="125000"/>
              </a:lnSpc>
              <a:spcBef>
                <a:spcPct val="25000"/>
              </a:spcBef>
              <a:spcAft>
                <a:spcPts val="0"/>
              </a:spcAft>
              <a:buClrTx/>
              <a:buSzTx/>
              <a:buFontTx/>
              <a:buChar char="•"/>
              <a:tabLst>
                <a:tab pos="0" algn="l"/>
                <a:tab pos="58738" algn="l"/>
              </a:tabLst>
              <a:defRPr/>
            </a:pPr>
            <a:endParaRPr kumimoji="0" lang="en-US" sz="200" b="1" i="0" u="none" strike="noStrike" kern="1200" cap="none" spc="0" normalizeH="0" baseline="0" noProof="0" dirty="0">
              <a:ln>
                <a:noFill/>
              </a:ln>
              <a:solidFill>
                <a:srgbClr val="1F497D"/>
              </a:solidFill>
              <a:effectLst/>
              <a:uLnTx/>
              <a:uFillTx/>
              <a:latin typeface="Calibri"/>
              <a:ea typeface="MS PGothic" pitchFamily="34" charset="-128"/>
              <a:cs typeface="+mn-cs"/>
            </a:endParaRPr>
          </a:p>
          <a:p>
            <a:pPr marL="274320" marR="0" lvl="2" indent="-115888" algn="l" defTabSz="914400" rtl="0" eaLnBrk="1" fontAlgn="auto" latinLnBrk="0" hangingPunct="1">
              <a:lnSpc>
                <a:spcPct val="100000"/>
              </a:lnSpc>
              <a:spcBef>
                <a:spcPts val="0"/>
              </a:spcBef>
              <a:spcAft>
                <a:spcPts val="0"/>
              </a:spcAft>
              <a:buClrTx/>
              <a:buSzTx/>
              <a:buFontTx/>
              <a:buChar char="•"/>
              <a:tabLst>
                <a:tab pos="0" algn="l"/>
                <a:tab pos="58738" algn="l"/>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Note Term (years):	  9 Years    </a:t>
            </a:r>
            <a:r>
              <a:rPr kumimoji="0" lang="en-US" sz="1000" b="0" i="0" u="sng" strike="noStrike" kern="1200" cap="none" spc="0" normalizeH="0" baseline="0" noProof="0" dirty="0">
                <a:ln>
                  <a:noFill/>
                </a:ln>
                <a:solidFill>
                  <a:prstClr val="white"/>
                </a:solidFill>
                <a:effectLst/>
                <a:uLnTx/>
                <a:uFillTx/>
                <a:latin typeface="Calibri"/>
                <a:ea typeface="MS PGothic" pitchFamily="34" charset="-128"/>
                <a:cs typeface="+mn-cs"/>
              </a:rPr>
              <a:t>X</a:t>
            </a: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  </a:t>
            </a:r>
          </a:p>
          <a:p>
            <a:pPr marL="274320" marR="0" lvl="2" indent="-115888" algn="l" defTabSz="914400" rtl="0" eaLnBrk="1" fontAlgn="auto" latinLnBrk="0" hangingPunct="1">
              <a:lnSpc>
                <a:spcPct val="100000"/>
              </a:lnSpc>
              <a:spcBef>
                <a:spcPts val="0"/>
              </a:spcBef>
              <a:spcAft>
                <a:spcPts val="0"/>
              </a:spcAft>
              <a:buClrTx/>
              <a:buSzTx/>
              <a:buFontTx/>
              <a:buChar char="•"/>
              <a:tabLst>
                <a:tab pos="0" algn="l"/>
                <a:tab pos="58738" algn="l"/>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Growth /Income:	   3%/6.7%</a:t>
            </a:r>
          </a:p>
          <a:p>
            <a:pPr marL="274320" marR="0" lvl="2" indent="-115888" algn="l" defTabSz="914400" rtl="0" eaLnBrk="1" fontAlgn="auto" latinLnBrk="0" hangingPunct="1">
              <a:lnSpc>
                <a:spcPct val="100000"/>
              </a:lnSpc>
              <a:spcBef>
                <a:spcPts val="0"/>
              </a:spcBef>
              <a:spcAft>
                <a:spcPts val="0"/>
              </a:spcAft>
              <a:buClrTx/>
              <a:buSzTx/>
              <a:buFontTx/>
              <a:buChar char="•"/>
              <a:tabLst>
                <a:tab pos="0" algn="l"/>
                <a:tab pos="58738" algn="l"/>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Mid Term AFR:	        .41%</a:t>
            </a:r>
            <a:r>
              <a:rPr kumimoji="0" lang="en-US" sz="1000" b="0" i="0" u="sng" strike="noStrike" kern="1200" cap="none" spc="0" normalizeH="0" baseline="0" noProof="0" dirty="0">
                <a:ln>
                  <a:noFill/>
                </a:ln>
                <a:solidFill>
                  <a:prstClr val="black"/>
                </a:solidFill>
                <a:effectLst/>
                <a:uLnTx/>
                <a:uFillTx/>
                <a:latin typeface="Calibri"/>
                <a:ea typeface="MS PGothic" pitchFamily="34" charset="-128"/>
                <a:cs typeface="+mn-cs"/>
              </a:rPr>
              <a:t>   </a:t>
            </a:r>
          </a:p>
          <a:p>
            <a:pPr marL="274320" marR="0" lvl="2" indent="-115888" algn="l" defTabSz="914400" rtl="0" eaLnBrk="1" fontAlgn="auto" latinLnBrk="0" hangingPunct="1">
              <a:lnSpc>
                <a:spcPct val="100000"/>
              </a:lnSpc>
              <a:spcBef>
                <a:spcPts val="0"/>
              </a:spcBef>
              <a:spcAft>
                <a:spcPts val="0"/>
              </a:spcAft>
              <a:buClrTx/>
              <a:buSzTx/>
              <a:buFontTx/>
              <a:buChar char="•"/>
              <a:tabLst>
                <a:tab pos="0" algn="l"/>
                <a:tab pos="58738" algn="l"/>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Gift Value:	     	   $100,000</a:t>
            </a:r>
          </a:p>
        </p:txBody>
      </p:sp>
      <p:sp>
        <p:nvSpPr>
          <p:cNvPr id="5" name="TextBox 4"/>
          <p:cNvSpPr txBox="1"/>
          <p:nvPr/>
        </p:nvSpPr>
        <p:spPr>
          <a:xfrm>
            <a:off x="134938" y="6363759"/>
            <a:ext cx="8918858" cy="473206"/>
          </a:xfrm>
          <a:prstGeom prst="rect">
            <a:avLst/>
          </a:prstGeom>
          <a:noFill/>
        </p:spPr>
        <p:txBody>
          <a:bodyPr wrap="square" rtlCol="0">
            <a:spAutoFit/>
          </a:bodyPr>
          <a:lstStyle/>
          <a:p>
            <a:pPr marL="282575" marR="0" lvl="2" indent="0" algn="l" defTabSz="914400" rtl="0" eaLnBrk="1" fontAlgn="auto" latinLnBrk="0" hangingPunct="1">
              <a:lnSpc>
                <a:spcPct val="125000"/>
              </a:lnSpc>
              <a:spcBef>
                <a:spcPct val="2500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    Valuation discount may be applied to asset value based on lack of marketability and/or lack of control.</a:t>
            </a:r>
          </a:p>
          <a:p>
            <a:pPr marL="282575" marR="0" lvl="2" indent="0" algn="l" defTabSz="914400" rtl="0" eaLnBrk="1" fontAlgn="auto" latinLnBrk="0" hangingPunct="1">
              <a:lnSpc>
                <a:spcPct val="125000"/>
              </a:lnSpc>
              <a:spcBef>
                <a:spcPct val="2500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Calibri"/>
                <a:ea typeface="+mn-ea"/>
                <a:cs typeface="+mn-cs"/>
              </a:rPr>
              <a:t>**  Assuming a 40% estate tax bracket and the federal estate tax exemption is consumed by other assets in the taxable estate.                                                      CRN-3032716-040720  </a:t>
            </a:r>
          </a:p>
        </p:txBody>
      </p:sp>
      <p:sp>
        <p:nvSpPr>
          <p:cNvPr id="35" name="Text Box 25"/>
          <p:cNvSpPr txBox="1">
            <a:spLocks noChangeArrowheads="1"/>
          </p:cNvSpPr>
          <p:nvPr/>
        </p:nvSpPr>
        <p:spPr bwMode="auto">
          <a:xfrm>
            <a:off x="6570873" y="2311976"/>
            <a:ext cx="180287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Sell $1,000,000* to IDIT</a:t>
            </a:r>
          </a:p>
        </p:txBody>
      </p:sp>
      <p:sp>
        <p:nvSpPr>
          <p:cNvPr id="37" name="Text Box 196"/>
          <p:cNvSpPr txBox="1">
            <a:spLocks noChangeArrowheads="1"/>
          </p:cNvSpPr>
          <p:nvPr/>
        </p:nvSpPr>
        <p:spPr bwMode="auto">
          <a:xfrm>
            <a:off x="7277310" y="3196662"/>
            <a:ext cx="322263"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mbria" pitchFamily="18" charset="0"/>
                <a:ea typeface="MS PGothic" pitchFamily="34" charset="-128"/>
                <a:cs typeface="+mn-cs"/>
              </a:rPr>
              <a:t>3</a:t>
            </a:r>
          </a:p>
        </p:txBody>
      </p:sp>
      <p:sp>
        <p:nvSpPr>
          <p:cNvPr id="39" name="Oval 195"/>
          <p:cNvSpPr>
            <a:spLocks noChangeArrowheads="1"/>
          </p:cNvSpPr>
          <p:nvPr/>
        </p:nvSpPr>
        <p:spPr bwMode="auto">
          <a:xfrm>
            <a:off x="7277310" y="3229759"/>
            <a:ext cx="290512" cy="280987"/>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44" name="Text Box 120"/>
          <p:cNvSpPr txBox="1">
            <a:spLocks noChangeArrowheads="1"/>
          </p:cNvSpPr>
          <p:nvPr/>
        </p:nvSpPr>
        <p:spPr bwMode="auto">
          <a:xfrm>
            <a:off x="5133828" y="3703648"/>
            <a:ext cx="986699"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Note Receivable $1,000,000</a:t>
            </a:r>
          </a:p>
        </p:txBody>
      </p:sp>
      <p:graphicFrame>
        <p:nvGraphicFramePr>
          <p:cNvPr id="4" name="Table 3"/>
          <p:cNvGraphicFramePr>
            <a:graphicFrameLocks noGrp="1"/>
          </p:cNvGraphicFramePr>
          <p:nvPr>
            <p:extLst>
              <p:ext uri="{D42A27DB-BD31-4B8C-83A1-F6EECF244321}">
                <p14:modId xmlns:p14="http://schemas.microsoft.com/office/powerpoint/2010/main" val="3895139560"/>
              </p:ext>
            </p:extLst>
          </p:nvPr>
        </p:nvGraphicFramePr>
        <p:xfrm>
          <a:off x="6123990" y="5145705"/>
          <a:ext cx="2628901" cy="1074100"/>
        </p:xfrm>
        <a:graphic>
          <a:graphicData uri="http://schemas.openxmlformats.org/drawingml/2006/table">
            <a:tbl>
              <a:tblPr>
                <a:tableStyleId>{5C22544A-7EE6-4342-B048-85BDC9FD1C3A}</a:tableStyleId>
              </a:tblPr>
              <a:tblGrid>
                <a:gridCol w="608865">
                  <a:extLst>
                    <a:ext uri="{9D8B030D-6E8A-4147-A177-3AD203B41FA5}">
                      <a16:colId xmlns:a16="http://schemas.microsoft.com/office/drawing/2014/main" val="20000"/>
                    </a:ext>
                  </a:extLst>
                </a:gridCol>
                <a:gridCol w="1017946">
                  <a:extLst>
                    <a:ext uri="{9D8B030D-6E8A-4147-A177-3AD203B41FA5}">
                      <a16:colId xmlns:a16="http://schemas.microsoft.com/office/drawing/2014/main" val="20001"/>
                    </a:ext>
                  </a:extLst>
                </a:gridCol>
                <a:gridCol w="1002090">
                  <a:extLst>
                    <a:ext uri="{9D8B030D-6E8A-4147-A177-3AD203B41FA5}">
                      <a16:colId xmlns:a16="http://schemas.microsoft.com/office/drawing/2014/main" val="20002"/>
                    </a:ext>
                  </a:extLst>
                </a:gridCol>
              </a:tblGrid>
              <a:tr h="169225">
                <a:tc gridSpan="3">
                  <a:txBody>
                    <a:bodyPr/>
                    <a:lstStyle/>
                    <a:p>
                      <a:pPr algn="ctr" fontAlgn="b"/>
                      <a:r>
                        <a:rPr lang="en-US" sz="1100" b="1" u="none" strike="noStrike" baseline="0" dirty="0">
                          <a:solidFill>
                            <a:schemeClr val="bg1"/>
                          </a:solidFill>
                          <a:effectLst/>
                        </a:rPr>
                        <a:t>Beneficiaries **</a:t>
                      </a:r>
                      <a:endParaRPr lang="en-US" sz="1100" b="1" i="0" u="none" strike="noStrike" baseline="0" dirty="0">
                        <a:solidFill>
                          <a:schemeClr val="bg1"/>
                        </a:solidFill>
                        <a:effectLst/>
                        <a:latin typeface="Cambria"/>
                      </a:endParaRPr>
                    </a:p>
                  </a:txBody>
                  <a:tcPr marL="0" marR="0" marT="0" marB="0" anchor="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1950">
                <a:tc>
                  <a:txBody>
                    <a:bodyPr/>
                    <a:lstStyle/>
                    <a:p>
                      <a:pPr algn="l" fontAlgn="b"/>
                      <a:endParaRPr lang="en-US" sz="1100" b="1" i="0" u="none" strike="noStrike" dirty="0">
                        <a:effectLst/>
                        <a:latin typeface="Cambria"/>
                      </a:endParaRPr>
                    </a:p>
                  </a:txBody>
                  <a:tcPr marL="0" marR="0" marT="0" marB="0" anchor="b">
                    <a:noFill/>
                  </a:tcPr>
                </a:tc>
                <a:tc>
                  <a:txBody>
                    <a:bodyPr/>
                    <a:lstStyle/>
                    <a:p>
                      <a:pPr algn="ctr" fontAlgn="ctr"/>
                      <a:r>
                        <a:rPr lang="en-US" sz="1100" b="1" u="none" strike="noStrike" baseline="0" dirty="0">
                          <a:solidFill>
                            <a:schemeClr val="bg1"/>
                          </a:solidFill>
                          <a:effectLst/>
                        </a:rPr>
                        <a:t>Trust Value</a:t>
                      </a:r>
                      <a:endParaRPr lang="en-US" sz="1100" b="1" i="0" u="none" strike="noStrike" baseline="0" dirty="0">
                        <a:solidFill>
                          <a:schemeClr val="bg1"/>
                        </a:solidFill>
                        <a:effectLst/>
                        <a:latin typeface="Cambria"/>
                      </a:endParaRPr>
                    </a:p>
                  </a:txBody>
                  <a:tcPr marL="0" marR="0" marT="0" marB="0" anchor="ctr">
                    <a:noFill/>
                  </a:tcPr>
                </a:tc>
                <a:tc>
                  <a:txBody>
                    <a:bodyPr/>
                    <a:lstStyle/>
                    <a:p>
                      <a:pPr algn="ctr" fontAlgn="ctr"/>
                      <a:r>
                        <a:rPr lang="en-US" sz="1100" b="1" u="none" strike="noStrike" baseline="0" dirty="0">
                          <a:solidFill>
                            <a:schemeClr val="bg1"/>
                          </a:solidFill>
                          <a:effectLst/>
                        </a:rPr>
                        <a:t>Estate Tax Savings</a:t>
                      </a:r>
                      <a:endParaRPr lang="en-US" sz="1100" b="1" i="0" u="none" strike="noStrike" baseline="0" dirty="0">
                        <a:solidFill>
                          <a:schemeClr val="bg1"/>
                        </a:solidFill>
                        <a:effectLst/>
                        <a:latin typeface="Cambria"/>
                      </a:endParaRPr>
                    </a:p>
                  </a:txBody>
                  <a:tcPr marL="0" marR="0" marT="0" marB="0" anchor="ctr">
                    <a:noFill/>
                  </a:tcPr>
                </a:tc>
                <a:extLst>
                  <a:ext uri="{0D108BD9-81ED-4DB2-BD59-A6C34878D82A}">
                    <a16:rowId xmlns:a16="http://schemas.microsoft.com/office/drawing/2014/main" val="10001"/>
                  </a:ext>
                </a:extLst>
              </a:tr>
              <a:tr h="180975">
                <a:tc>
                  <a:txBody>
                    <a:bodyPr/>
                    <a:lstStyle/>
                    <a:p>
                      <a:pPr algn="l" fontAlgn="b"/>
                      <a:r>
                        <a:rPr lang="en-US" sz="1100" b="1" u="none" strike="noStrike" baseline="0" dirty="0">
                          <a:solidFill>
                            <a:schemeClr val="bg1"/>
                          </a:solidFill>
                          <a:effectLst/>
                        </a:rPr>
                        <a:t>Year 10:</a:t>
                      </a:r>
                      <a:endParaRPr lang="en-US" sz="1100" b="1" i="0" u="none" strike="noStrike" baseline="0" dirty="0">
                        <a:solidFill>
                          <a:schemeClr val="bg1"/>
                        </a:solidFill>
                        <a:effectLst/>
                        <a:latin typeface="Cambria"/>
                      </a:endParaRPr>
                    </a:p>
                  </a:txBody>
                  <a:tcPr marL="0" marR="0" marT="0" marB="0" anchor="b">
                    <a:noFill/>
                  </a:tcPr>
                </a:tc>
                <a:tc>
                  <a:txBody>
                    <a:bodyPr/>
                    <a:lstStyle/>
                    <a:p>
                      <a:pPr algn="ctr" fontAlgn="b"/>
                      <a:r>
                        <a:rPr lang="en-US" sz="1100" b="1" u="none" strike="noStrike" baseline="0" dirty="0">
                          <a:solidFill>
                            <a:schemeClr val="bg1"/>
                          </a:solidFill>
                          <a:effectLst/>
                        </a:rPr>
                        <a:t>$1,667,598</a:t>
                      </a:r>
                      <a:endParaRPr lang="en-US" sz="1100" b="1" i="0" u="none" strike="noStrike" baseline="0" dirty="0">
                        <a:solidFill>
                          <a:schemeClr val="bg1"/>
                        </a:solidFill>
                        <a:effectLst/>
                        <a:latin typeface="Cambria"/>
                      </a:endParaRPr>
                    </a:p>
                  </a:txBody>
                  <a:tcPr marL="0" marR="0" marT="0" marB="0" anchor="b">
                    <a:noFill/>
                  </a:tcPr>
                </a:tc>
                <a:tc>
                  <a:txBody>
                    <a:bodyPr/>
                    <a:lstStyle/>
                    <a:p>
                      <a:pPr algn="ctr" fontAlgn="b"/>
                      <a:r>
                        <a:rPr lang="en-US" sz="1100" b="1" u="none" strike="noStrike" baseline="0" dirty="0">
                          <a:solidFill>
                            <a:schemeClr val="bg1"/>
                          </a:solidFill>
                          <a:effectLst/>
                        </a:rPr>
                        <a:t>$667,039</a:t>
                      </a:r>
                      <a:endParaRPr lang="en-US" sz="1100" b="1" i="0" u="none" strike="noStrike" baseline="0" dirty="0">
                        <a:solidFill>
                          <a:schemeClr val="bg1"/>
                        </a:solidFill>
                        <a:effectLst/>
                        <a:latin typeface="Cambria"/>
                      </a:endParaRPr>
                    </a:p>
                  </a:txBody>
                  <a:tcPr marL="0" marR="0" marT="0" marB="0" anchor="b">
                    <a:noFill/>
                  </a:tcPr>
                </a:tc>
                <a:extLst>
                  <a:ext uri="{0D108BD9-81ED-4DB2-BD59-A6C34878D82A}">
                    <a16:rowId xmlns:a16="http://schemas.microsoft.com/office/drawing/2014/main" val="10002"/>
                  </a:ext>
                </a:extLst>
              </a:tr>
              <a:tr h="180975">
                <a:tc>
                  <a:txBody>
                    <a:bodyPr/>
                    <a:lstStyle/>
                    <a:p>
                      <a:pPr algn="l" fontAlgn="b"/>
                      <a:r>
                        <a:rPr lang="en-US" sz="1100" b="1" u="none" strike="noStrike" baseline="0">
                          <a:solidFill>
                            <a:schemeClr val="bg1"/>
                          </a:solidFill>
                          <a:effectLst/>
                        </a:rPr>
                        <a:t>Year 20:</a:t>
                      </a:r>
                      <a:endParaRPr lang="en-US" sz="1100" b="1" i="0" u="none" strike="noStrike" baseline="0">
                        <a:solidFill>
                          <a:schemeClr val="bg1"/>
                        </a:solidFill>
                        <a:effectLst/>
                        <a:latin typeface="Cambria"/>
                      </a:endParaRPr>
                    </a:p>
                  </a:txBody>
                  <a:tcPr marL="0" marR="0" marT="0" marB="0" anchor="b">
                    <a:noFill/>
                  </a:tcPr>
                </a:tc>
                <a:tc>
                  <a:txBody>
                    <a:bodyPr/>
                    <a:lstStyle/>
                    <a:p>
                      <a:pPr algn="ctr" fontAlgn="b"/>
                      <a:r>
                        <a:rPr lang="en-US" sz="1100" b="1" u="none" strike="noStrike" baseline="0" dirty="0">
                          <a:solidFill>
                            <a:schemeClr val="bg1"/>
                          </a:solidFill>
                          <a:effectLst/>
                        </a:rPr>
                        <a:t>$4,286,550</a:t>
                      </a:r>
                      <a:endParaRPr lang="en-US" sz="1100" b="1" i="0" u="none" strike="noStrike" baseline="0" dirty="0">
                        <a:solidFill>
                          <a:schemeClr val="bg1"/>
                        </a:solidFill>
                        <a:effectLst/>
                        <a:latin typeface="Cambria"/>
                      </a:endParaRPr>
                    </a:p>
                  </a:txBody>
                  <a:tcPr marL="0" marR="0" marT="0" marB="0" anchor="b">
                    <a:noFill/>
                  </a:tcPr>
                </a:tc>
                <a:tc>
                  <a:txBody>
                    <a:bodyPr/>
                    <a:lstStyle/>
                    <a:p>
                      <a:pPr algn="ctr" fontAlgn="b"/>
                      <a:r>
                        <a:rPr lang="en-US" sz="1100" b="1" u="none" strike="noStrike" baseline="0" dirty="0">
                          <a:solidFill>
                            <a:schemeClr val="bg1"/>
                          </a:solidFill>
                          <a:effectLst/>
                        </a:rPr>
                        <a:t>$1,714,620</a:t>
                      </a:r>
                      <a:endParaRPr lang="en-US" sz="1100" b="1" i="0" u="none" strike="noStrike" baseline="0" dirty="0">
                        <a:solidFill>
                          <a:schemeClr val="bg1"/>
                        </a:solidFill>
                        <a:effectLst/>
                        <a:latin typeface="Cambria"/>
                      </a:endParaRPr>
                    </a:p>
                  </a:txBody>
                  <a:tcPr marL="0" marR="0" marT="0" marB="0" anchor="b">
                    <a:noFill/>
                  </a:tcPr>
                </a:tc>
                <a:extLst>
                  <a:ext uri="{0D108BD9-81ED-4DB2-BD59-A6C34878D82A}">
                    <a16:rowId xmlns:a16="http://schemas.microsoft.com/office/drawing/2014/main" val="10003"/>
                  </a:ext>
                </a:extLst>
              </a:tr>
              <a:tr h="180975">
                <a:tc>
                  <a:txBody>
                    <a:bodyPr/>
                    <a:lstStyle/>
                    <a:p>
                      <a:pPr algn="l" fontAlgn="b"/>
                      <a:r>
                        <a:rPr lang="en-US" sz="1100" b="1" u="none" strike="noStrike" baseline="0" dirty="0">
                          <a:solidFill>
                            <a:schemeClr val="bg1"/>
                          </a:solidFill>
                          <a:effectLst/>
                        </a:rPr>
                        <a:t>Year 30:</a:t>
                      </a:r>
                      <a:endParaRPr lang="en-US" sz="1100" b="1" i="0" u="none" strike="noStrike" baseline="0" dirty="0">
                        <a:solidFill>
                          <a:schemeClr val="bg1"/>
                        </a:solidFill>
                        <a:effectLst/>
                        <a:latin typeface="Cambria"/>
                      </a:endParaRPr>
                    </a:p>
                  </a:txBody>
                  <a:tcPr marL="0" marR="0" marT="0" marB="0" anchor="b">
                    <a:noFill/>
                  </a:tcPr>
                </a:tc>
                <a:tc>
                  <a:txBody>
                    <a:bodyPr/>
                    <a:lstStyle/>
                    <a:p>
                      <a:pPr algn="ctr" fontAlgn="b"/>
                      <a:r>
                        <a:rPr lang="en-US" sz="1100" b="1" u="none" strike="noStrike" baseline="0" dirty="0">
                          <a:solidFill>
                            <a:schemeClr val="bg1"/>
                          </a:solidFill>
                          <a:effectLst/>
                        </a:rPr>
                        <a:t>$11,018,547</a:t>
                      </a:r>
                      <a:endParaRPr lang="en-US" sz="1100" b="1" i="0" u="none" strike="noStrike" baseline="0" dirty="0">
                        <a:solidFill>
                          <a:schemeClr val="bg1"/>
                        </a:solidFill>
                        <a:effectLst/>
                        <a:latin typeface="Cambria"/>
                      </a:endParaRPr>
                    </a:p>
                  </a:txBody>
                  <a:tcPr marL="0" marR="0" marT="0" marB="0" anchor="b">
                    <a:noFill/>
                  </a:tcPr>
                </a:tc>
                <a:tc>
                  <a:txBody>
                    <a:bodyPr/>
                    <a:lstStyle/>
                    <a:p>
                      <a:pPr algn="ctr" fontAlgn="b"/>
                      <a:r>
                        <a:rPr lang="en-US" sz="1100" b="1" u="none" strike="noStrike" baseline="0" dirty="0">
                          <a:solidFill>
                            <a:schemeClr val="bg1"/>
                          </a:solidFill>
                          <a:effectLst/>
                        </a:rPr>
                        <a:t>$4,407,419</a:t>
                      </a:r>
                      <a:endParaRPr lang="en-US" sz="1100" b="1" i="0" u="none" strike="noStrike" baseline="0" dirty="0">
                        <a:solidFill>
                          <a:schemeClr val="bg1"/>
                        </a:solidFill>
                        <a:effectLst/>
                        <a:latin typeface="Cambria"/>
                      </a:endParaRPr>
                    </a:p>
                  </a:txBody>
                  <a:tcPr marL="0" marR="0" marT="0" marB="0" anchor="b">
                    <a:noFill/>
                  </a:tcPr>
                </a:tc>
                <a:extLst>
                  <a:ext uri="{0D108BD9-81ED-4DB2-BD59-A6C34878D82A}">
                    <a16:rowId xmlns:a16="http://schemas.microsoft.com/office/drawing/2014/main" val="10004"/>
                  </a:ext>
                </a:extLst>
              </a:tr>
            </a:tbl>
          </a:graphicData>
        </a:graphic>
      </p:graphicFrame>
      <p:sp>
        <p:nvSpPr>
          <p:cNvPr id="42" name="Text Box 183"/>
          <p:cNvSpPr txBox="1">
            <a:spLocks noChangeArrowheads="1"/>
          </p:cNvSpPr>
          <p:nvPr/>
        </p:nvSpPr>
        <p:spPr bwMode="auto">
          <a:xfrm>
            <a:off x="7396299" y="3597290"/>
            <a:ext cx="1657497" cy="246221"/>
          </a:xfrm>
          <a:prstGeom prst="rect">
            <a:avLst/>
          </a:prstGeom>
          <a:solidFill>
            <a:schemeClr val="bg1"/>
          </a:solidFill>
          <a:ln>
            <a:noFill/>
          </a:ln>
          <a:effec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Income taxed to Grantor</a:t>
            </a:r>
          </a:p>
        </p:txBody>
      </p:sp>
      <p:sp>
        <p:nvSpPr>
          <p:cNvPr id="2" name="TextBox 1"/>
          <p:cNvSpPr txBox="1"/>
          <p:nvPr/>
        </p:nvSpPr>
        <p:spPr>
          <a:xfrm>
            <a:off x="7360089" y="4037399"/>
            <a:ext cx="1671108" cy="261610"/>
          </a:xfrm>
          <a:prstGeom prst="rect">
            <a:avLst/>
          </a:prstGeom>
          <a:solidFill>
            <a:schemeClr val="bg2">
              <a:lumMod val="9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alibri"/>
                <a:ea typeface="+mn-ea"/>
                <a:cs typeface="+mn-cs"/>
              </a:rPr>
              <a:t>Life insurance on Grantor</a:t>
            </a:r>
          </a:p>
        </p:txBody>
      </p:sp>
      <p:sp>
        <p:nvSpPr>
          <p:cNvPr id="47" name="Text Box 196"/>
          <p:cNvSpPr txBox="1">
            <a:spLocks noChangeArrowheads="1"/>
          </p:cNvSpPr>
          <p:nvPr/>
        </p:nvSpPr>
        <p:spPr bwMode="auto">
          <a:xfrm>
            <a:off x="6942687" y="3858385"/>
            <a:ext cx="3222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mbria" pitchFamily="18" charset="0"/>
                <a:ea typeface="MS PGothic" pitchFamily="34" charset="-128"/>
                <a:cs typeface="+mn-cs"/>
              </a:rPr>
              <a:t>4</a:t>
            </a:r>
          </a:p>
        </p:txBody>
      </p:sp>
      <p:sp>
        <p:nvSpPr>
          <p:cNvPr id="50" name="Oval 195"/>
          <p:cNvSpPr>
            <a:spLocks noChangeArrowheads="1"/>
          </p:cNvSpPr>
          <p:nvPr/>
        </p:nvSpPr>
        <p:spPr bwMode="auto">
          <a:xfrm>
            <a:off x="6942687" y="3875373"/>
            <a:ext cx="290512" cy="280987"/>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196057"/>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10"/>
          <p:cNvSpPr txBox="1">
            <a:spLocks noChangeArrowheads="1"/>
          </p:cNvSpPr>
          <p:nvPr/>
        </p:nvSpPr>
        <p:spPr bwMode="auto">
          <a:xfrm>
            <a:off x="327284" y="3324624"/>
            <a:ext cx="8489431" cy="3437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288925" indent="-1206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25000"/>
              </a:lnSpc>
              <a:spcBef>
                <a:spcPts val="200"/>
              </a:spcBef>
              <a:spcAft>
                <a:spcPts val="0"/>
              </a:spcAft>
              <a:buClrTx/>
              <a:buSzTx/>
              <a:buFontTx/>
              <a:buNone/>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Considerations</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sym typeface="Mono821DecLeft BT" pitchFamily="49" charset="2"/>
              </a:rPr>
              <a:t>Trust income will be income taxable to the Grantor.</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sym typeface="Mono821DecLeft BT" pitchFamily="49" charset="2"/>
              </a:rPr>
              <a:t>During the term of the note, the outstanding note value is included in the Grantor’s estate. </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If the note is not paid off prior to the Grantor’s death, the IRS might claim that a taxable capital gain is triggered on the outstanding value of the note.  Therefore, ideally the entire note should be paid off during the Grantor’s lifetime.  </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sym typeface="Mono821DecLeft BT" pitchFamily="49" charset="2"/>
              </a:rPr>
              <a:t>The note amount should equal the fair market value of the assets sold in order to be a bona fide sale to the trust.</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sym typeface="Mono821DecLeft BT" pitchFamily="49" charset="2"/>
              </a:rPr>
              <a:t>There will not be an adjustment to the cost basis of the assets sold upon the death of the Grantor.</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Adequate seed money should be transferred to the trust.</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The Grantor should not retain any interest in trust assets.</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The borrowing capacity of the Grantor may be reduced.</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Asset values in the IDIT could decrease in value negating the benefits.</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Discuss income tax ramifications with counsel when considering the sale of partnerships with liabilities in excess of cost basis</a:t>
            </a:r>
            <a:r>
              <a:rPr kumimoji="0" lang="en-US" sz="1050" b="0" i="0" u="none" strike="noStrike" kern="1200" cap="none" spc="0" normalizeH="0" baseline="0" noProof="0" dirty="0">
                <a:ln>
                  <a:noFill/>
                </a:ln>
                <a:solidFill>
                  <a:srgbClr val="FF0000"/>
                </a:solidFill>
                <a:effectLst/>
                <a:uLnTx/>
                <a:uFillTx/>
                <a:latin typeface="Calibri"/>
                <a:ea typeface="MS PGothic" pitchFamily="34" charset="-128"/>
                <a:cs typeface="+mn-cs"/>
              </a:rPr>
              <a:t>.</a:t>
            </a:r>
          </a:p>
          <a:p>
            <a:pPr marL="288925" marR="0" lvl="1" indent="-120650" algn="just" defTabSz="914400" rtl="0" eaLnBrk="1" fontAlgn="auto" latinLnBrk="0" hangingPunct="1">
              <a:lnSpc>
                <a:spcPct val="125000"/>
              </a:lnSpc>
              <a:spcBef>
                <a:spcPct val="25000"/>
              </a:spcBef>
              <a:spcAft>
                <a:spcPts val="0"/>
              </a:spcAft>
              <a:buClrTx/>
              <a:buSzTx/>
              <a:buFontTx/>
              <a:buChar char="•"/>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Budget proposals have included provisions to terminate IDIT usage.</a:t>
            </a:r>
            <a:r>
              <a:rPr kumimoji="0" lang="en-US" sz="1050" b="1" i="0" u="none" strike="noStrike" kern="1200" cap="none" spc="0" normalizeH="0" baseline="0" noProof="0" dirty="0">
                <a:ln>
                  <a:noFill/>
                </a:ln>
                <a:solidFill>
                  <a:prstClr val="black"/>
                </a:solidFill>
                <a:effectLst/>
                <a:uLnTx/>
                <a:uFillTx/>
                <a:latin typeface="Cambria" pitchFamily="18" charset="0"/>
                <a:ea typeface="MS PGothic" pitchFamily="34" charset="-128"/>
                <a:cs typeface="+mn-cs"/>
              </a:rPr>
              <a:t>                   </a:t>
            </a:r>
          </a:p>
          <a:p>
            <a:pPr marL="168275" marR="0" lvl="1" indent="0" algn="just" defTabSz="914400" rtl="0" eaLnBrk="1" fontAlgn="auto" latinLnBrk="0" hangingPunct="1">
              <a:lnSpc>
                <a:spcPct val="125000"/>
              </a:lnSpc>
              <a:spcBef>
                <a:spcPct val="25000"/>
              </a:spcBef>
              <a:spcAft>
                <a:spcPts val="0"/>
              </a:spcAft>
              <a:buClrTx/>
              <a:buSzTx/>
              <a:buFontTx/>
              <a:buNone/>
              <a:tabLst/>
              <a:defRPr/>
            </a:pPr>
            <a:r>
              <a:rPr kumimoji="0" lang="en-US" sz="1050" b="1" i="0" u="none" strike="noStrike" kern="1200" cap="none" spc="0" normalizeH="0" baseline="0" noProof="0" dirty="0">
                <a:ln>
                  <a:noFill/>
                </a:ln>
                <a:solidFill>
                  <a:prstClr val="black"/>
                </a:solidFill>
                <a:effectLst/>
                <a:uLnTx/>
                <a:uFillTx/>
                <a:latin typeface="Calibri"/>
                <a:ea typeface="MS PGothic" pitchFamily="34" charset="-128"/>
                <a:cs typeface="+mn-cs"/>
              </a:rPr>
              <a:t>							</a:t>
            </a:r>
            <a:r>
              <a:rPr kumimoji="0" lang="en-US" sz="1000" b="0" i="0" u="none" strike="noStrike" kern="1200" cap="none" spc="0" normalizeH="0" baseline="0" noProof="0" dirty="0">
                <a:ln>
                  <a:noFill/>
                </a:ln>
                <a:solidFill>
                  <a:prstClr val="black"/>
                </a:solidFill>
                <a:effectLst/>
                <a:uLnTx/>
                <a:uFillTx/>
                <a:latin typeface="Calibri"/>
                <a:ea typeface="MS PGothic" pitchFamily="34" charset="-128"/>
                <a:cs typeface="+mn-cs"/>
              </a:rPr>
              <a:t>                          CRN-3032716-040720  </a:t>
            </a:r>
          </a:p>
        </p:txBody>
      </p:sp>
      <p:sp>
        <p:nvSpPr>
          <p:cNvPr id="41" name="Text Box 9"/>
          <p:cNvSpPr txBox="1">
            <a:spLocks noChangeArrowheads="1"/>
          </p:cNvSpPr>
          <p:nvPr/>
        </p:nvSpPr>
        <p:spPr bwMode="auto">
          <a:xfrm>
            <a:off x="327285" y="1254839"/>
            <a:ext cx="8181737" cy="2160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25000"/>
              </a:lnSpc>
              <a:spcBef>
                <a:spcPts val="2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Design flexibility</a:t>
            </a:r>
          </a:p>
          <a:p>
            <a:pPr marL="288925" marR="0" lvl="1" indent="-120650" algn="just" defTabSz="914400" rtl="0" eaLnBrk="1" fontAlgn="auto" latinLnBrk="0" hangingPunct="1">
              <a:lnSpc>
                <a:spcPct val="125000"/>
              </a:lnSpc>
              <a:spcBef>
                <a:spcPct val="25000"/>
              </a:spcBef>
              <a:spcAft>
                <a:spcPts val="0"/>
              </a:spcAft>
              <a:buClrTx/>
              <a:buSzTx/>
              <a:buFontTx/>
              <a:buChar char="•"/>
              <a:tabLst>
                <a:tab pos="0" algn="l"/>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During the period when the trust is considered a Grantor trust, trust assets can be substituted for assets with an equal value.</a:t>
            </a:r>
          </a:p>
          <a:p>
            <a:pPr marL="288925" marR="0" lvl="1" indent="-120650" algn="just" defTabSz="914400" rtl="0" eaLnBrk="1" fontAlgn="auto" latinLnBrk="0" hangingPunct="1">
              <a:lnSpc>
                <a:spcPct val="125000"/>
              </a:lnSpc>
              <a:spcBef>
                <a:spcPct val="25000"/>
              </a:spcBef>
              <a:spcAft>
                <a:spcPts val="0"/>
              </a:spcAft>
              <a:buClrTx/>
              <a:buSzTx/>
              <a:buFontTx/>
              <a:buChar char="•"/>
              <a:tabLst>
                <a:tab pos="0" algn="l"/>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Grantor status may be “switched-off”, eliminating the income tax obligation to the Grantor.</a:t>
            </a:r>
          </a:p>
          <a:p>
            <a:pPr marL="288925" marR="0" lvl="1" indent="-120650" algn="just" defTabSz="914400" rtl="0" eaLnBrk="1" fontAlgn="auto" latinLnBrk="0" hangingPunct="1">
              <a:lnSpc>
                <a:spcPct val="125000"/>
              </a:lnSpc>
              <a:spcBef>
                <a:spcPct val="25000"/>
              </a:spcBef>
              <a:spcAft>
                <a:spcPts val="0"/>
              </a:spcAft>
              <a:buClrTx/>
              <a:buSzTx/>
              <a:buFontTx/>
              <a:buChar char="•"/>
              <a:tabLst>
                <a:tab pos="0" algn="l"/>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The note receivable can be structured as interest-only with a balloon payment, amortized over a term of years, or a Self Canceling Installment Note (SCIN).   </a:t>
            </a:r>
          </a:p>
          <a:p>
            <a:pPr marL="288925" marR="0" lvl="1" indent="-120650" algn="just" defTabSz="914400" rtl="0" eaLnBrk="1" fontAlgn="auto" latinLnBrk="0" hangingPunct="1">
              <a:lnSpc>
                <a:spcPct val="125000"/>
              </a:lnSpc>
              <a:spcBef>
                <a:spcPct val="25000"/>
              </a:spcBef>
              <a:spcAft>
                <a:spcPts val="0"/>
              </a:spcAft>
              <a:buClrTx/>
              <a:buSzTx/>
              <a:buFontTx/>
              <a:buChar char="•"/>
              <a:tabLst>
                <a:tab pos="0" algn="l"/>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Flexibility, such as capitalizing the interest payment into the note receivable, refinancing the note, or giving the trustee discretion to reimburse the Grantor for taxes paid, may be built into the trust provisions.  This should be discussed with legal counsel.</a:t>
            </a:r>
          </a:p>
          <a:p>
            <a:pPr marL="288925" marR="0" lvl="1" indent="-120650" algn="just" defTabSz="914400" rtl="0" eaLnBrk="1" fontAlgn="auto" latinLnBrk="0" hangingPunct="1">
              <a:lnSpc>
                <a:spcPct val="125000"/>
              </a:lnSpc>
              <a:spcBef>
                <a:spcPct val="25000"/>
              </a:spcBef>
              <a:spcAft>
                <a:spcPts val="0"/>
              </a:spcAft>
              <a:buClrTx/>
              <a:buSzTx/>
              <a:buFontTx/>
              <a:buChar char="•"/>
              <a:tabLst>
                <a:tab pos="0" algn="l"/>
              </a:tabLst>
              <a:defRPr/>
            </a:pPr>
            <a:r>
              <a:rPr kumimoji="0" lang="en-US" sz="1050" b="0" i="0" u="none" strike="noStrike" kern="1200" cap="none" spc="0" normalizeH="0" baseline="0" noProof="0" dirty="0">
                <a:ln>
                  <a:noFill/>
                </a:ln>
                <a:solidFill>
                  <a:prstClr val="black"/>
                </a:solidFill>
                <a:effectLst/>
                <a:uLnTx/>
                <a:uFillTx/>
                <a:latin typeface="Calibri"/>
                <a:ea typeface="MS PGothic" pitchFamily="34" charset="-128"/>
                <a:cs typeface="+mn-cs"/>
              </a:rPr>
              <a:t>Trust income can be utilized to purchase life insurance on the Grantor, further leveraging the transfer of assets and increasing the value to heirs.</a:t>
            </a:r>
          </a:p>
        </p:txBody>
      </p:sp>
      <p:sp>
        <p:nvSpPr>
          <p:cNvPr id="42" name="Title 5"/>
          <p:cNvSpPr txBox="1">
            <a:spLocks/>
          </p:cNvSpPr>
          <p:nvPr/>
        </p:nvSpPr>
        <p:spPr>
          <a:xfrm>
            <a:off x="457197" y="375381"/>
            <a:ext cx="7893587" cy="73855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Georgia" panose="02040502050405020303" pitchFamily="18" charset="0"/>
                <a:ea typeface="+mj-ea"/>
                <a:cs typeface="+mj-cs"/>
              </a:rPr>
              <a:t>Intentionally Defective Irrevocable Trust (IDIT)</a:t>
            </a:r>
          </a:p>
        </p:txBody>
      </p:sp>
    </p:spTree>
    <p:extLst>
      <p:ext uri="{BB962C8B-B14F-4D97-AF65-F5344CB8AC3E}">
        <p14:creationId xmlns:p14="http://schemas.microsoft.com/office/powerpoint/2010/main" val="372057765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87"/>
          <p:cNvSpPr txBox="1">
            <a:spLocks noChangeArrowheads="1"/>
          </p:cNvSpPr>
          <p:nvPr/>
        </p:nvSpPr>
        <p:spPr bwMode="auto">
          <a:xfrm>
            <a:off x="134938" y="1423470"/>
            <a:ext cx="4675187" cy="280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algn="l" eaLnBrk="1" hangingPunct="1">
              <a:lnSpc>
                <a:spcPct val="125000"/>
              </a:lnSpc>
              <a:spcBef>
                <a:spcPts val="200"/>
              </a:spcBef>
            </a:pPr>
            <a:r>
              <a:rPr lang="en-US" sz="1300" b="1" dirty="0">
                <a:solidFill>
                  <a:srgbClr val="98002E"/>
                </a:solidFill>
                <a:latin typeface="+mj-lt"/>
              </a:rPr>
              <a:t>Step 1</a:t>
            </a:r>
            <a:endParaRPr lang="en-US" sz="1300" i="1" dirty="0">
              <a:solidFill>
                <a:srgbClr val="98002E"/>
              </a:solidFill>
              <a:latin typeface="+mj-lt"/>
            </a:endParaRPr>
          </a:p>
          <a:p>
            <a:pPr marL="120650" lvl="1" algn="l" eaLnBrk="1" hangingPunct="1">
              <a:lnSpc>
                <a:spcPct val="125000"/>
              </a:lnSpc>
              <a:spcBef>
                <a:spcPts val="100"/>
              </a:spcBef>
              <a:buFontTx/>
              <a:buChar char="•"/>
            </a:pPr>
            <a:r>
              <a:rPr lang="en-US" sz="1200" dirty="0">
                <a:latin typeface="+mj-lt"/>
              </a:rPr>
              <a:t>Grantor transfers property with a fair market value of $1,000,000* to GRAT, using their lifetime gift exemption for the present value of the remainder interest (if any).</a:t>
            </a:r>
          </a:p>
          <a:p>
            <a:pPr>
              <a:lnSpc>
                <a:spcPct val="125000"/>
              </a:lnSpc>
              <a:spcBef>
                <a:spcPts val="500"/>
              </a:spcBef>
            </a:pPr>
            <a:r>
              <a:rPr lang="en-US" sz="1300" b="1" dirty="0">
                <a:solidFill>
                  <a:srgbClr val="98002E"/>
                </a:solidFill>
                <a:latin typeface="+mj-lt"/>
              </a:rPr>
              <a:t>Step 2</a:t>
            </a:r>
          </a:p>
          <a:p>
            <a:pPr marL="120650" lvl="1">
              <a:lnSpc>
                <a:spcPct val="125000"/>
              </a:lnSpc>
              <a:spcBef>
                <a:spcPts val="100"/>
              </a:spcBef>
              <a:buFontTx/>
              <a:buChar char="•"/>
            </a:pPr>
            <a:r>
              <a:rPr lang="en-US" sz="1200" dirty="0">
                <a:latin typeface="+mj-lt"/>
              </a:rPr>
              <a:t>During the trust term, annuity payments of $67,000 totaling $637,496 over the term of the GRAT are made to the Grantor.  </a:t>
            </a:r>
          </a:p>
          <a:p>
            <a:pPr marL="0" lvl="1" indent="-744537">
              <a:lnSpc>
                <a:spcPct val="125000"/>
              </a:lnSpc>
              <a:spcBef>
                <a:spcPts val="100"/>
              </a:spcBef>
            </a:pPr>
            <a:r>
              <a:rPr lang="en-US" sz="1300" b="1" dirty="0">
                <a:solidFill>
                  <a:srgbClr val="98002E"/>
                </a:solidFill>
                <a:latin typeface="+mj-lt"/>
              </a:rPr>
              <a:t>Step 3</a:t>
            </a:r>
          </a:p>
          <a:p>
            <a:pPr marL="120650" lvl="1">
              <a:lnSpc>
                <a:spcPct val="125000"/>
              </a:lnSpc>
              <a:spcBef>
                <a:spcPts val="100"/>
              </a:spcBef>
              <a:buFontTx/>
              <a:buChar char="•"/>
            </a:pPr>
            <a:r>
              <a:rPr lang="en-US" sz="1200" dirty="0">
                <a:latin typeface="+mj-lt"/>
              </a:rPr>
              <a:t>At the end of the 10 year term, any assets remaining in the trust (including all appreciation) are passed to the beneficiaries designated at the inception of the trust.</a:t>
            </a:r>
          </a:p>
        </p:txBody>
      </p:sp>
      <p:sp>
        <p:nvSpPr>
          <p:cNvPr id="12" name="Oval 39"/>
          <p:cNvSpPr>
            <a:spLocks noChangeArrowheads="1"/>
          </p:cNvSpPr>
          <p:nvPr/>
        </p:nvSpPr>
        <p:spPr bwMode="auto">
          <a:xfrm>
            <a:off x="5233062" y="2878922"/>
            <a:ext cx="762000" cy="701675"/>
          </a:xfrm>
          <a:prstGeom prst="ellipse">
            <a:avLst/>
          </a:prstGeom>
          <a:solidFill>
            <a:srgbClr val="645246"/>
          </a:solidFill>
          <a:ln w="9525">
            <a:solidFill>
              <a:schemeClr val="bg1"/>
            </a:solidFill>
            <a:round/>
            <a:headEnd/>
            <a:tailEnd/>
          </a:ln>
          <a:effectLst>
            <a:outerShdw dist="45791" dir="2021404" algn="ctr" rotWithShape="0">
              <a:srgbClr val="B2B2B2"/>
            </a:outerShdw>
          </a:effectLst>
        </p:spPr>
        <p:txBody>
          <a:bodyPr wrap="none" anchor="ctr"/>
          <a:lstStyle/>
          <a:p>
            <a:pPr algn="l" eaLnBrk="1" hangingPunct="1">
              <a:lnSpc>
                <a:spcPct val="100000"/>
              </a:lnSpc>
              <a:spcBef>
                <a:spcPct val="0"/>
              </a:spcBef>
            </a:pPr>
            <a:endParaRPr lang="en-US" sz="1800">
              <a:latin typeface="Arial" pitchFamily="34" charset="0"/>
            </a:endParaRPr>
          </a:p>
        </p:txBody>
      </p:sp>
      <p:sp>
        <p:nvSpPr>
          <p:cNvPr id="14" name="AutoShape 16"/>
          <p:cNvSpPr>
            <a:spLocks noChangeArrowheads="1"/>
          </p:cNvSpPr>
          <p:nvPr/>
        </p:nvSpPr>
        <p:spPr bwMode="auto">
          <a:xfrm>
            <a:off x="7493000" y="2756335"/>
            <a:ext cx="1441808" cy="824262"/>
          </a:xfrm>
          <a:prstGeom prst="triangle">
            <a:avLst>
              <a:gd name="adj" fmla="val 50000"/>
            </a:avLst>
          </a:prstGeom>
          <a:solidFill>
            <a:srgbClr val="98002E"/>
          </a:solidFill>
          <a:ln w="9525">
            <a:noFill/>
            <a:miter lim="800000"/>
            <a:headEnd/>
            <a:tailEnd/>
          </a:ln>
          <a:effectLst>
            <a:outerShdw blurRad="50800" dist="38100" dir="2700000" algn="tl" rotWithShape="0">
              <a:prstClr val="black">
                <a:alpha val="40000"/>
              </a:prstClr>
            </a:outerShdw>
          </a:effectLst>
        </p:spPr>
        <p:txBody>
          <a:bodyPr wrap="none" anchor="ctr"/>
          <a:lstStyle/>
          <a:p>
            <a:pPr algn="l" eaLnBrk="1" hangingPunct="1">
              <a:lnSpc>
                <a:spcPct val="100000"/>
              </a:lnSpc>
              <a:spcBef>
                <a:spcPct val="0"/>
              </a:spcBef>
            </a:pPr>
            <a:endParaRPr lang="en-US" sz="1800">
              <a:latin typeface="Arial" pitchFamily="34" charset="0"/>
            </a:endParaRPr>
          </a:p>
        </p:txBody>
      </p:sp>
      <p:sp>
        <p:nvSpPr>
          <p:cNvPr id="15" name="Text Box 19"/>
          <p:cNvSpPr txBox="1">
            <a:spLocks noChangeArrowheads="1"/>
          </p:cNvSpPr>
          <p:nvPr/>
        </p:nvSpPr>
        <p:spPr bwMode="auto">
          <a:xfrm>
            <a:off x="4861587" y="3104955"/>
            <a:ext cx="15240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eaLnBrk="1" hangingPunct="1">
              <a:lnSpc>
                <a:spcPct val="100000"/>
              </a:lnSpc>
              <a:spcBef>
                <a:spcPct val="25000"/>
              </a:spcBef>
            </a:pPr>
            <a:r>
              <a:rPr lang="en-US" sz="1100" b="1" dirty="0">
                <a:solidFill>
                  <a:schemeClr val="bg1"/>
                </a:solidFill>
                <a:latin typeface="+mj-lt"/>
              </a:rPr>
              <a:t>Grantor</a:t>
            </a:r>
          </a:p>
        </p:txBody>
      </p:sp>
      <p:sp>
        <p:nvSpPr>
          <p:cNvPr id="16" name="Text Box 21"/>
          <p:cNvSpPr txBox="1">
            <a:spLocks noChangeArrowheads="1"/>
          </p:cNvSpPr>
          <p:nvPr/>
        </p:nvSpPr>
        <p:spPr bwMode="auto">
          <a:xfrm>
            <a:off x="7599573" y="3020209"/>
            <a:ext cx="1219200"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eaLnBrk="1" hangingPunct="1">
              <a:lnSpc>
                <a:spcPct val="100000"/>
              </a:lnSpc>
              <a:spcBef>
                <a:spcPct val="25000"/>
              </a:spcBef>
            </a:pPr>
            <a:r>
              <a:rPr lang="en-US" sz="1400" b="1" dirty="0">
                <a:solidFill>
                  <a:schemeClr val="bg1"/>
                </a:solidFill>
                <a:latin typeface="+mj-lt"/>
              </a:rPr>
              <a:t>GRAT</a:t>
            </a:r>
          </a:p>
          <a:p>
            <a:pPr algn="ctr" eaLnBrk="1" hangingPunct="1">
              <a:lnSpc>
                <a:spcPct val="100000"/>
              </a:lnSpc>
              <a:spcBef>
                <a:spcPct val="25000"/>
              </a:spcBef>
            </a:pPr>
            <a:r>
              <a:rPr lang="en-US" sz="1400" b="1" dirty="0">
                <a:solidFill>
                  <a:schemeClr val="bg1"/>
                </a:solidFill>
                <a:latin typeface="+mj-lt"/>
              </a:rPr>
              <a:t>$1,000,000</a:t>
            </a:r>
            <a:endParaRPr lang="en-US" sz="1400" dirty="0">
              <a:solidFill>
                <a:schemeClr val="bg1"/>
              </a:solidFill>
              <a:latin typeface="+mj-lt"/>
            </a:endParaRPr>
          </a:p>
        </p:txBody>
      </p:sp>
      <p:sp>
        <p:nvSpPr>
          <p:cNvPr id="17" name="Line 22"/>
          <p:cNvSpPr>
            <a:spLocks noChangeShapeType="1"/>
          </p:cNvSpPr>
          <p:nvPr/>
        </p:nvSpPr>
        <p:spPr bwMode="auto">
          <a:xfrm>
            <a:off x="6259003" y="2340759"/>
            <a:ext cx="9525" cy="1979613"/>
          </a:xfrm>
          <a:prstGeom prst="line">
            <a:avLst/>
          </a:prstGeom>
          <a:noFill/>
          <a:ln w="9525">
            <a:solidFill>
              <a:schemeClr val="tx1"/>
            </a:solidFill>
            <a:prstDash val="lgDash"/>
            <a:round/>
            <a:headEnd/>
            <a:tailEnd/>
          </a:ln>
          <a:effectLst>
            <a:outerShdw dist="28398" dir="1593903" algn="ctr" rotWithShape="0">
              <a:srgbClr val="DDDDDD"/>
            </a:outerShdw>
          </a:effectLst>
          <a:extLst>
            <a:ext uri="{909E8E84-426E-40DD-AFC4-6F175D3DCCD1}">
              <a14:hiddenFill xmlns:a14="http://schemas.microsoft.com/office/drawing/2010/main">
                <a:noFill/>
              </a14:hiddenFill>
            </a:ext>
          </a:extLst>
        </p:spPr>
        <p:txBody>
          <a:bodyPr/>
          <a:lstStyle/>
          <a:p>
            <a:endParaRPr lang="en-US"/>
          </a:p>
        </p:txBody>
      </p:sp>
      <p:sp>
        <p:nvSpPr>
          <p:cNvPr id="18" name="Line 23"/>
          <p:cNvSpPr>
            <a:spLocks noChangeShapeType="1"/>
          </p:cNvSpPr>
          <p:nvPr/>
        </p:nvSpPr>
        <p:spPr bwMode="auto">
          <a:xfrm>
            <a:off x="5627178" y="2220109"/>
            <a:ext cx="0" cy="6588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24"/>
          <p:cNvSpPr>
            <a:spLocks noChangeShapeType="1"/>
          </p:cNvSpPr>
          <p:nvPr/>
        </p:nvSpPr>
        <p:spPr bwMode="auto">
          <a:xfrm flipH="1">
            <a:off x="8225048" y="2230666"/>
            <a:ext cx="0" cy="546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Text Box 25"/>
          <p:cNvSpPr txBox="1">
            <a:spLocks noChangeArrowheads="1"/>
          </p:cNvSpPr>
          <p:nvPr/>
        </p:nvSpPr>
        <p:spPr bwMode="auto">
          <a:xfrm>
            <a:off x="6193925" y="1722835"/>
            <a:ext cx="231776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eaLnBrk="1" hangingPunct="1">
              <a:lnSpc>
                <a:spcPct val="100000"/>
              </a:lnSpc>
              <a:spcBef>
                <a:spcPct val="25000"/>
              </a:spcBef>
            </a:pPr>
            <a:r>
              <a:rPr lang="en-US" sz="1200" dirty="0">
                <a:latin typeface="+mj-lt"/>
              </a:rPr>
              <a:t>  Transfer $1,000,000 to GRAT</a:t>
            </a:r>
          </a:p>
        </p:txBody>
      </p:sp>
      <p:sp>
        <p:nvSpPr>
          <p:cNvPr id="23" name="Text Box 21"/>
          <p:cNvSpPr txBox="1">
            <a:spLocks noChangeArrowheads="1"/>
          </p:cNvSpPr>
          <p:nvPr/>
        </p:nvSpPr>
        <p:spPr bwMode="auto">
          <a:xfrm>
            <a:off x="6762240" y="3075423"/>
            <a:ext cx="1219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eaLnBrk="1" hangingPunct="1">
              <a:lnSpc>
                <a:spcPct val="100000"/>
              </a:lnSpc>
              <a:spcBef>
                <a:spcPct val="25000"/>
              </a:spcBef>
            </a:pPr>
            <a:r>
              <a:rPr lang="en-US" sz="1500" b="1" dirty="0">
                <a:solidFill>
                  <a:schemeClr val="bg1"/>
                </a:solidFill>
                <a:latin typeface="+mj-lt"/>
              </a:rPr>
              <a:t>ILIT</a:t>
            </a:r>
            <a:endParaRPr lang="en-US" sz="1500" dirty="0">
              <a:solidFill>
                <a:schemeClr val="bg1"/>
              </a:solidFill>
              <a:latin typeface="+mj-lt"/>
            </a:endParaRPr>
          </a:p>
        </p:txBody>
      </p:sp>
      <p:sp>
        <p:nvSpPr>
          <p:cNvPr id="24" name="Line 174"/>
          <p:cNvSpPr>
            <a:spLocks noChangeShapeType="1"/>
          </p:cNvSpPr>
          <p:nvPr/>
        </p:nvSpPr>
        <p:spPr bwMode="auto">
          <a:xfrm>
            <a:off x="5619241" y="2216934"/>
            <a:ext cx="260580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28" name="Line 178"/>
          <p:cNvSpPr>
            <a:spLocks noChangeShapeType="1"/>
          </p:cNvSpPr>
          <p:nvPr/>
        </p:nvSpPr>
        <p:spPr bwMode="auto">
          <a:xfrm flipV="1">
            <a:off x="5057265" y="4479121"/>
            <a:ext cx="387754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30" name="Rectangle 180"/>
          <p:cNvSpPr>
            <a:spLocks noChangeArrowheads="1"/>
          </p:cNvSpPr>
          <p:nvPr/>
        </p:nvSpPr>
        <p:spPr bwMode="auto">
          <a:xfrm>
            <a:off x="7659177" y="4951793"/>
            <a:ext cx="1174750" cy="633412"/>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none" anchor="ctr">
            <a:spAutoFit/>
          </a:bodyPr>
          <a:lstStyle/>
          <a:p>
            <a:endParaRPr lang="en-US"/>
          </a:p>
        </p:txBody>
      </p:sp>
      <p:sp>
        <p:nvSpPr>
          <p:cNvPr id="31" name="Text Box 181"/>
          <p:cNvSpPr txBox="1">
            <a:spLocks noChangeArrowheads="1"/>
          </p:cNvSpPr>
          <p:nvPr/>
        </p:nvSpPr>
        <p:spPr bwMode="auto">
          <a:xfrm>
            <a:off x="7659177" y="5037666"/>
            <a:ext cx="11747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a:spcBef>
                <a:spcPct val="50000"/>
              </a:spcBef>
            </a:pPr>
            <a:r>
              <a:rPr lang="en-US" sz="1200" b="1" dirty="0">
                <a:solidFill>
                  <a:schemeClr val="bg1"/>
                </a:solidFill>
                <a:latin typeface="+mj-lt"/>
              </a:rPr>
              <a:t>Beneficiaries $1,343,916</a:t>
            </a:r>
          </a:p>
        </p:txBody>
      </p:sp>
      <p:sp>
        <p:nvSpPr>
          <p:cNvPr id="32" name="Line 182"/>
          <p:cNvSpPr>
            <a:spLocks noChangeShapeType="1"/>
          </p:cNvSpPr>
          <p:nvPr/>
        </p:nvSpPr>
        <p:spPr bwMode="auto">
          <a:xfrm flipH="1">
            <a:off x="6017703" y="3150384"/>
            <a:ext cx="1696864"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33" name="Text Box 183"/>
          <p:cNvSpPr txBox="1">
            <a:spLocks noChangeArrowheads="1"/>
          </p:cNvSpPr>
          <p:nvPr/>
        </p:nvSpPr>
        <p:spPr bwMode="auto">
          <a:xfrm>
            <a:off x="6582826" y="2484558"/>
            <a:ext cx="10287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a:spcBef>
                <a:spcPct val="50000"/>
              </a:spcBef>
            </a:pPr>
            <a:r>
              <a:rPr lang="en-US" sz="1000" dirty="0">
                <a:latin typeface="+mj-lt"/>
              </a:rPr>
              <a:t>Total Annuity Payment Amount: $637,496</a:t>
            </a:r>
          </a:p>
        </p:txBody>
      </p:sp>
      <p:sp>
        <p:nvSpPr>
          <p:cNvPr id="34" name="Text Box 184"/>
          <p:cNvSpPr txBox="1">
            <a:spLocks noChangeArrowheads="1"/>
          </p:cNvSpPr>
          <p:nvPr/>
        </p:nvSpPr>
        <p:spPr bwMode="auto">
          <a:xfrm>
            <a:off x="6424104" y="4838898"/>
            <a:ext cx="130420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a:spcBef>
                <a:spcPct val="50000"/>
              </a:spcBef>
            </a:pPr>
            <a:r>
              <a:rPr lang="en-US" sz="1000" dirty="0">
                <a:latin typeface="+mj-lt"/>
              </a:rPr>
              <a:t>Remainder Interest at the End of the Trust Term</a:t>
            </a:r>
          </a:p>
        </p:txBody>
      </p:sp>
      <p:sp>
        <p:nvSpPr>
          <p:cNvPr id="36" name="Text Box 186"/>
          <p:cNvSpPr txBox="1">
            <a:spLocks noChangeArrowheads="1"/>
          </p:cNvSpPr>
          <p:nvPr/>
        </p:nvSpPr>
        <p:spPr bwMode="auto">
          <a:xfrm>
            <a:off x="5995062" y="3180547"/>
            <a:ext cx="338554"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a:spcBef>
                <a:spcPct val="50000"/>
              </a:spcBef>
            </a:pPr>
            <a:r>
              <a:rPr lang="en-US" sz="1000" dirty="0">
                <a:latin typeface="+mj-lt"/>
              </a:rPr>
              <a:t>“Tax Fence”</a:t>
            </a:r>
          </a:p>
        </p:txBody>
      </p:sp>
      <p:sp>
        <p:nvSpPr>
          <p:cNvPr id="42" name="Text Box 187"/>
          <p:cNvSpPr txBox="1">
            <a:spLocks noChangeArrowheads="1"/>
          </p:cNvSpPr>
          <p:nvPr/>
        </p:nvSpPr>
        <p:spPr bwMode="auto">
          <a:xfrm>
            <a:off x="5036754" y="4487029"/>
            <a:ext cx="23320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200" b="1" dirty="0">
                <a:latin typeface="+mj-lt"/>
              </a:rPr>
              <a:t>After Trust Term</a:t>
            </a:r>
          </a:p>
        </p:txBody>
      </p:sp>
      <p:sp>
        <p:nvSpPr>
          <p:cNvPr id="45" name="Oval 191"/>
          <p:cNvSpPr>
            <a:spLocks noChangeArrowheads="1"/>
          </p:cNvSpPr>
          <p:nvPr/>
        </p:nvSpPr>
        <p:spPr bwMode="auto">
          <a:xfrm>
            <a:off x="6169074" y="1816002"/>
            <a:ext cx="290512" cy="280988"/>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6" name="Text Box 192"/>
          <p:cNvSpPr txBox="1">
            <a:spLocks noChangeArrowheads="1"/>
          </p:cNvSpPr>
          <p:nvPr/>
        </p:nvSpPr>
        <p:spPr bwMode="auto">
          <a:xfrm>
            <a:off x="6169074" y="1784253"/>
            <a:ext cx="322263" cy="31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600" dirty="0"/>
              <a:t>1</a:t>
            </a:r>
          </a:p>
        </p:txBody>
      </p:sp>
      <p:sp>
        <p:nvSpPr>
          <p:cNvPr id="49" name="Oval 195"/>
          <p:cNvSpPr>
            <a:spLocks noChangeArrowheads="1"/>
          </p:cNvSpPr>
          <p:nvPr/>
        </p:nvSpPr>
        <p:spPr bwMode="auto">
          <a:xfrm>
            <a:off x="7648158" y="4601038"/>
            <a:ext cx="290512" cy="280987"/>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1" name="Oval 197"/>
          <p:cNvSpPr>
            <a:spLocks noChangeArrowheads="1"/>
          </p:cNvSpPr>
          <p:nvPr/>
        </p:nvSpPr>
        <p:spPr bwMode="auto">
          <a:xfrm>
            <a:off x="7715132" y="2661453"/>
            <a:ext cx="290512" cy="280988"/>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2" name="Text Box 198"/>
          <p:cNvSpPr txBox="1">
            <a:spLocks noChangeArrowheads="1"/>
          </p:cNvSpPr>
          <p:nvPr/>
        </p:nvSpPr>
        <p:spPr bwMode="auto">
          <a:xfrm>
            <a:off x="7714567" y="2648318"/>
            <a:ext cx="3222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600" dirty="0"/>
              <a:t>2</a:t>
            </a:r>
          </a:p>
        </p:txBody>
      </p:sp>
      <p:sp>
        <p:nvSpPr>
          <p:cNvPr id="54" name="Title 5"/>
          <p:cNvSpPr>
            <a:spLocks noGrp="1"/>
          </p:cNvSpPr>
          <p:nvPr>
            <p:ph type="title"/>
          </p:nvPr>
        </p:nvSpPr>
        <p:spPr/>
        <p:txBody>
          <a:bodyPr>
            <a:noAutofit/>
          </a:bodyPr>
          <a:lstStyle/>
          <a:p>
            <a:r>
              <a:rPr lang="en-US" sz="2800" b="0" dirty="0">
                <a:solidFill>
                  <a:schemeClr val="tx1"/>
                </a:solidFill>
                <a:latin typeface="Georgia" panose="02040502050405020303" pitchFamily="18" charset="0"/>
              </a:rPr>
              <a:t>Grantor Retained Annuity Trust (GRAT)</a:t>
            </a:r>
          </a:p>
        </p:txBody>
      </p:sp>
      <p:sp>
        <p:nvSpPr>
          <p:cNvPr id="38" name="Text Box 196"/>
          <p:cNvSpPr txBox="1">
            <a:spLocks noChangeArrowheads="1"/>
          </p:cNvSpPr>
          <p:nvPr/>
        </p:nvSpPr>
        <p:spPr bwMode="auto">
          <a:xfrm>
            <a:off x="7659177" y="4580077"/>
            <a:ext cx="322263"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600" dirty="0"/>
              <a:t>3</a:t>
            </a:r>
          </a:p>
        </p:txBody>
      </p:sp>
      <p:sp>
        <p:nvSpPr>
          <p:cNvPr id="41" name="Line 178"/>
          <p:cNvSpPr>
            <a:spLocks noChangeShapeType="1"/>
          </p:cNvSpPr>
          <p:nvPr/>
        </p:nvSpPr>
        <p:spPr bwMode="auto">
          <a:xfrm>
            <a:off x="5036754" y="1423470"/>
            <a:ext cx="389805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43" name="Text Box 187"/>
          <p:cNvSpPr txBox="1">
            <a:spLocks noChangeArrowheads="1"/>
          </p:cNvSpPr>
          <p:nvPr/>
        </p:nvSpPr>
        <p:spPr bwMode="auto">
          <a:xfrm>
            <a:off x="4993321" y="1462142"/>
            <a:ext cx="25710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200" b="1" dirty="0">
                <a:latin typeface="+mj-lt"/>
              </a:rPr>
              <a:t>During Trust Term</a:t>
            </a:r>
          </a:p>
        </p:txBody>
      </p:sp>
      <p:cxnSp>
        <p:nvCxnSpPr>
          <p:cNvPr id="7" name="Straight Arrow Connector 6"/>
          <p:cNvCxnSpPr/>
          <p:nvPr/>
        </p:nvCxnSpPr>
        <p:spPr>
          <a:xfrm>
            <a:off x="8241981" y="3580597"/>
            <a:ext cx="0" cy="13014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0" name="Text Box 93"/>
          <p:cNvSpPr txBox="1">
            <a:spLocks noChangeArrowheads="1"/>
          </p:cNvSpPr>
          <p:nvPr/>
        </p:nvSpPr>
        <p:spPr bwMode="auto">
          <a:xfrm>
            <a:off x="493806" y="4479184"/>
            <a:ext cx="3754250" cy="1273426"/>
          </a:xfrm>
          <a:prstGeom prst="rect">
            <a:avLst/>
          </a:prstGeom>
          <a:noFill/>
          <a:ln w="9525">
            <a:solidFill>
              <a:schemeClr val="tx1"/>
            </a:solidFill>
            <a:miter lim="800000"/>
            <a:headEnd/>
            <a:tailEnd/>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txBody>
          <a:bodyPr wrap="square">
            <a:spAutoFit/>
          </a:bodyPr>
          <a:lstStyle>
            <a:lvl1pPr marL="342900" indent="-342900">
              <a:tabLst>
                <a:tab pos="0" algn="l"/>
                <a:tab pos="58738" algn="l"/>
              </a:tabLst>
              <a:defRPr sz="2400">
                <a:solidFill>
                  <a:schemeClr val="tx1"/>
                </a:solidFill>
                <a:latin typeface="Cambria" pitchFamily="18" charset="0"/>
                <a:ea typeface="MS PGothic" pitchFamily="34" charset="-128"/>
              </a:defRPr>
            </a:lvl1pPr>
            <a:lvl2pPr marL="117475" indent="-3175">
              <a:tabLst>
                <a:tab pos="0" algn="l"/>
                <a:tab pos="58738" algn="l"/>
              </a:tabLst>
              <a:defRPr sz="2400">
                <a:solidFill>
                  <a:schemeClr val="tx1"/>
                </a:solidFill>
                <a:latin typeface="Cambria" pitchFamily="18" charset="0"/>
                <a:ea typeface="MS PGothic" pitchFamily="34" charset="-128"/>
              </a:defRPr>
            </a:lvl2pPr>
            <a:lvl3pPr marL="398463" indent="-115888">
              <a:tabLst>
                <a:tab pos="0" algn="l"/>
                <a:tab pos="58738" algn="l"/>
              </a:tabLst>
              <a:defRPr sz="2400">
                <a:solidFill>
                  <a:schemeClr val="tx1"/>
                </a:solidFill>
                <a:latin typeface="Cambria" pitchFamily="18" charset="0"/>
                <a:ea typeface="MS PGothic" pitchFamily="34" charset="-128"/>
              </a:defRPr>
            </a:lvl3pPr>
            <a:lvl4pPr marL="1600200" indent="-228600">
              <a:tabLst>
                <a:tab pos="0" algn="l"/>
                <a:tab pos="58738" algn="l"/>
              </a:tabLst>
              <a:defRPr sz="2400">
                <a:solidFill>
                  <a:schemeClr val="tx1"/>
                </a:solidFill>
                <a:latin typeface="Cambria" pitchFamily="18" charset="0"/>
                <a:ea typeface="MS PGothic" pitchFamily="34" charset="-128"/>
              </a:defRPr>
            </a:lvl4pPr>
            <a:lvl5pPr marL="2057400" indent="-228600">
              <a:tabLst>
                <a:tab pos="0" algn="l"/>
                <a:tab pos="58738"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pitchFamily="34" charset="-128"/>
              </a:defRPr>
            </a:lvl9pPr>
          </a:lstStyle>
          <a:p>
            <a:pPr lvl="1" algn="l" eaLnBrk="1" hangingPunct="1">
              <a:lnSpc>
                <a:spcPct val="125000"/>
              </a:lnSpc>
              <a:spcBef>
                <a:spcPct val="25000"/>
              </a:spcBef>
            </a:pPr>
            <a:r>
              <a:rPr lang="en-US" sz="1100" b="1" dirty="0">
                <a:solidFill>
                  <a:schemeClr val="tx2"/>
                </a:solidFill>
                <a:latin typeface="+mn-lt"/>
              </a:rPr>
              <a:t>GRAT Factors/Assumptions:</a:t>
            </a:r>
          </a:p>
          <a:p>
            <a:pPr lvl="1" algn="l" eaLnBrk="1" hangingPunct="1">
              <a:lnSpc>
                <a:spcPct val="125000"/>
              </a:lnSpc>
              <a:spcBef>
                <a:spcPct val="25000"/>
              </a:spcBef>
              <a:buFontTx/>
              <a:buChar char="•"/>
            </a:pPr>
            <a:endParaRPr lang="en-US" sz="200" b="1" dirty="0">
              <a:solidFill>
                <a:schemeClr val="tx2"/>
              </a:solidFill>
              <a:latin typeface="+mn-lt"/>
            </a:endParaRPr>
          </a:p>
          <a:p>
            <a:pPr lvl="2" algn="l" eaLnBrk="1" hangingPunct="1">
              <a:lnSpc>
                <a:spcPct val="125000"/>
              </a:lnSpc>
              <a:spcBef>
                <a:spcPct val="25000"/>
              </a:spcBef>
              <a:buFontTx/>
              <a:buChar char="•"/>
            </a:pPr>
            <a:r>
              <a:rPr lang="en-US" sz="1000" dirty="0">
                <a:latin typeface="+mn-lt"/>
              </a:rPr>
              <a:t>GRAT Term (years):	              10 </a:t>
            </a:r>
            <a:r>
              <a:rPr lang="en-US" sz="1000" u="sng" dirty="0">
                <a:solidFill>
                  <a:schemeClr val="bg1"/>
                </a:solidFill>
                <a:latin typeface="+mn-lt"/>
              </a:rPr>
              <a:t>X</a:t>
            </a:r>
            <a:r>
              <a:rPr lang="en-US" sz="1000" dirty="0">
                <a:latin typeface="+mn-lt"/>
              </a:rPr>
              <a:t>  </a:t>
            </a:r>
          </a:p>
          <a:p>
            <a:pPr lvl="2" algn="l" eaLnBrk="1" hangingPunct="1">
              <a:lnSpc>
                <a:spcPct val="125000"/>
              </a:lnSpc>
              <a:spcBef>
                <a:spcPct val="25000"/>
              </a:spcBef>
              <a:buFontTx/>
              <a:buChar char="•"/>
            </a:pPr>
            <a:r>
              <a:rPr lang="en-US" sz="1000" dirty="0">
                <a:latin typeface="+mn-lt"/>
              </a:rPr>
              <a:t>Growth /Income:	         3%/6.7%</a:t>
            </a:r>
          </a:p>
          <a:p>
            <a:pPr lvl="2" algn="l" eaLnBrk="1" hangingPunct="1">
              <a:lnSpc>
                <a:spcPct val="125000"/>
              </a:lnSpc>
              <a:spcBef>
                <a:spcPct val="25000"/>
              </a:spcBef>
              <a:buFontTx/>
              <a:buChar char="•"/>
            </a:pPr>
            <a:r>
              <a:rPr lang="en-US" sz="1000" dirty="0">
                <a:latin typeface="+mn-lt"/>
              </a:rPr>
              <a:t>Section 7520 Rate:	               .5%</a:t>
            </a:r>
            <a:r>
              <a:rPr lang="en-US" sz="1000" u="sng" dirty="0">
                <a:latin typeface="+mn-lt"/>
              </a:rPr>
              <a:t>   </a:t>
            </a:r>
          </a:p>
          <a:p>
            <a:pPr lvl="2" algn="l" eaLnBrk="1" hangingPunct="1">
              <a:lnSpc>
                <a:spcPct val="125000"/>
              </a:lnSpc>
              <a:spcBef>
                <a:spcPct val="25000"/>
              </a:spcBef>
              <a:buFontTx/>
              <a:buChar char="•"/>
            </a:pPr>
            <a:r>
              <a:rPr lang="en-US" sz="1000" dirty="0">
                <a:latin typeface="+mn-lt"/>
              </a:rPr>
              <a:t>Gift Value:	              $349,837</a:t>
            </a:r>
          </a:p>
        </p:txBody>
      </p:sp>
      <p:sp>
        <p:nvSpPr>
          <p:cNvPr id="5" name="TextBox 4"/>
          <p:cNvSpPr txBox="1"/>
          <p:nvPr/>
        </p:nvSpPr>
        <p:spPr>
          <a:xfrm>
            <a:off x="216413" y="6183883"/>
            <a:ext cx="8617513" cy="284693"/>
          </a:xfrm>
          <a:prstGeom prst="rect">
            <a:avLst/>
          </a:prstGeom>
          <a:noFill/>
        </p:spPr>
        <p:txBody>
          <a:bodyPr wrap="square" rtlCol="0">
            <a:spAutoFit/>
          </a:bodyPr>
          <a:lstStyle/>
          <a:p>
            <a:pPr marL="282575" lvl="2">
              <a:lnSpc>
                <a:spcPct val="125000"/>
              </a:lnSpc>
              <a:spcBef>
                <a:spcPct val="25000"/>
              </a:spcBef>
            </a:pPr>
            <a:r>
              <a:rPr lang="en-US" sz="1000" dirty="0">
                <a:latin typeface="+mj-lt"/>
              </a:rPr>
              <a:t>*  Valuation discount may be applied to asset value based on lack of marketability and/or lack of control due to minority owned interests.</a:t>
            </a:r>
          </a:p>
        </p:txBody>
      </p:sp>
      <p:sp>
        <p:nvSpPr>
          <p:cNvPr id="37" name="TextBox 36"/>
          <p:cNvSpPr txBox="1"/>
          <p:nvPr/>
        </p:nvSpPr>
        <p:spPr>
          <a:xfrm>
            <a:off x="368813" y="6336283"/>
            <a:ext cx="8617513" cy="234872"/>
          </a:xfrm>
          <a:prstGeom prst="rect">
            <a:avLst/>
          </a:prstGeom>
          <a:noFill/>
        </p:spPr>
        <p:txBody>
          <a:bodyPr wrap="square" rtlCol="0">
            <a:spAutoFit/>
          </a:bodyPr>
          <a:lstStyle/>
          <a:p>
            <a:pPr lvl="8">
              <a:lnSpc>
                <a:spcPct val="125000"/>
              </a:lnSpc>
              <a:spcBef>
                <a:spcPct val="25000"/>
              </a:spcBef>
            </a:pPr>
            <a:r>
              <a:rPr lang="en-US" sz="800" dirty="0"/>
              <a:t>				CRN-3032703-040720 </a:t>
            </a:r>
            <a:endParaRPr lang="en-US" sz="800" dirty="0">
              <a:latin typeface="+mj-lt"/>
            </a:endParaRPr>
          </a:p>
        </p:txBody>
      </p:sp>
    </p:spTree>
    <p:extLst>
      <p:ext uri="{BB962C8B-B14F-4D97-AF65-F5344CB8AC3E}">
        <p14:creationId xmlns:p14="http://schemas.microsoft.com/office/powerpoint/2010/main" val="201336457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10"/>
          <p:cNvSpPr txBox="1">
            <a:spLocks noChangeArrowheads="1"/>
          </p:cNvSpPr>
          <p:nvPr/>
        </p:nvSpPr>
        <p:spPr bwMode="auto">
          <a:xfrm>
            <a:off x="169048" y="4116015"/>
            <a:ext cx="8690643" cy="2998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288925" indent="-1206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l" eaLnBrk="1" hangingPunct="1">
              <a:lnSpc>
                <a:spcPct val="125000"/>
              </a:lnSpc>
              <a:spcBef>
                <a:spcPts val="200"/>
              </a:spcBef>
            </a:pPr>
            <a:r>
              <a:rPr lang="en-US" sz="1300" b="1" dirty="0">
                <a:solidFill>
                  <a:srgbClr val="98002E"/>
                </a:solidFill>
                <a:latin typeface="+mj-lt"/>
              </a:rPr>
              <a:t>Considerations</a:t>
            </a:r>
          </a:p>
          <a:p>
            <a:pPr lvl="1">
              <a:lnSpc>
                <a:spcPct val="125000"/>
              </a:lnSpc>
              <a:spcBef>
                <a:spcPct val="25000"/>
              </a:spcBef>
              <a:buFontTx/>
              <a:buChar char="•"/>
            </a:pPr>
            <a:r>
              <a:rPr lang="en-US" sz="1050" dirty="0">
                <a:latin typeface="+mj-lt"/>
                <a:sym typeface="Mono821DecLeft BT" pitchFamily="49" charset="2"/>
              </a:rPr>
              <a:t>During the term of the GRAT, the trust assets are included in the Grantor’s Estate.</a:t>
            </a:r>
          </a:p>
          <a:p>
            <a:pPr lvl="1">
              <a:lnSpc>
                <a:spcPct val="125000"/>
              </a:lnSpc>
              <a:spcBef>
                <a:spcPct val="25000"/>
              </a:spcBef>
              <a:buFontTx/>
              <a:buChar char="•"/>
            </a:pPr>
            <a:r>
              <a:rPr lang="en-US" sz="1050" dirty="0">
                <a:latin typeface="+mj-lt"/>
                <a:sym typeface="Mono821DecLeft BT" pitchFamily="49" charset="2"/>
              </a:rPr>
              <a:t>Trust income will be taxable to the Grantor during the trust term.</a:t>
            </a:r>
          </a:p>
          <a:p>
            <a:pPr lvl="1">
              <a:lnSpc>
                <a:spcPct val="125000"/>
              </a:lnSpc>
              <a:spcBef>
                <a:spcPct val="25000"/>
              </a:spcBef>
              <a:buFontTx/>
              <a:buChar char="•"/>
            </a:pPr>
            <a:r>
              <a:rPr lang="en-US" sz="1050" dirty="0">
                <a:latin typeface="+mj-lt"/>
                <a:sym typeface="Mono821DecLeft BT" pitchFamily="49" charset="2"/>
              </a:rPr>
              <a:t>No GST Allocation until the end of the GRAT term (Estate Tax Inclusion Period rules).</a:t>
            </a:r>
          </a:p>
          <a:p>
            <a:pPr lvl="1">
              <a:lnSpc>
                <a:spcPct val="125000"/>
              </a:lnSpc>
              <a:spcBef>
                <a:spcPct val="25000"/>
              </a:spcBef>
              <a:buFontTx/>
              <a:buChar char="•"/>
            </a:pPr>
            <a:r>
              <a:rPr lang="en-US" sz="1050" dirty="0">
                <a:latin typeface="+mj-lt"/>
                <a:sym typeface="Mono821DecLeft BT" pitchFamily="49" charset="2"/>
              </a:rPr>
              <a:t>No further contributions may be transferred/gifted to the trust. </a:t>
            </a:r>
          </a:p>
          <a:p>
            <a:pPr lvl="1">
              <a:lnSpc>
                <a:spcPct val="125000"/>
              </a:lnSpc>
              <a:spcBef>
                <a:spcPct val="25000"/>
              </a:spcBef>
              <a:buFontTx/>
              <a:buChar char="•"/>
            </a:pPr>
            <a:r>
              <a:rPr lang="en-US" sz="1050" dirty="0">
                <a:latin typeface="+mj-lt"/>
                <a:sym typeface="Mono821DecLeft BT" pitchFamily="49" charset="2"/>
              </a:rPr>
              <a:t>The trust may have a Tax Reimbursement clause.</a:t>
            </a:r>
          </a:p>
          <a:p>
            <a:pPr lvl="1">
              <a:lnSpc>
                <a:spcPct val="125000"/>
              </a:lnSpc>
              <a:spcBef>
                <a:spcPct val="25000"/>
              </a:spcBef>
              <a:buFontTx/>
              <a:buChar char="•"/>
            </a:pPr>
            <a:r>
              <a:rPr lang="en-US" sz="1050" dirty="0">
                <a:latin typeface="+mj-lt"/>
                <a:sym typeface="Mono821DecLeft BT" pitchFamily="49" charset="2"/>
              </a:rPr>
              <a:t>Beneficiaries will retain the basis of the Grantor. </a:t>
            </a:r>
          </a:p>
          <a:p>
            <a:pPr lvl="1">
              <a:lnSpc>
                <a:spcPct val="125000"/>
              </a:lnSpc>
              <a:spcBef>
                <a:spcPct val="25000"/>
              </a:spcBef>
              <a:buFontTx/>
              <a:buChar char="•"/>
            </a:pPr>
            <a:r>
              <a:rPr lang="en-US" sz="1050" dirty="0">
                <a:latin typeface="+mj-lt"/>
                <a:sym typeface="Mono821DecLeft BT" pitchFamily="49" charset="2"/>
              </a:rPr>
              <a:t>The trust may require frequent valuations of the assets if fractional shares of an illiquid asset must be distributed. </a:t>
            </a:r>
          </a:p>
          <a:p>
            <a:pPr lvl="1">
              <a:lnSpc>
                <a:spcPct val="125000"/>
              </a:lnSpc>
              <a:spcBef>
                <a:spcPct val="25000"/>
              </a:spcBef>
              <a:buFontTx/>
              <a:buChar char="•"/>
            </a:pPr>
            <a:r>
              <a:rPr lang="en-US" sz="1050" dirty="0">
                <a:latin typeface="+mj-lt"/>
              </a:rPr>
              <a:t>A GRAT may only make distributions to the grantor during term of the trust.</a:t>
            </a:r>
          </a:p>
          <a:p>
            <a:pPr lvl="1">
              <a:lnSpc>
                <a:spcPct val="125000"/>
              </a:lnSpc>
              <a:spcBef>
                <a:spcPct val="25000"/>
              </a:spcBef>
              <a:buFontTx/>
              <a:buChar char="•"/>
            </a:pPr>
            <a:r>
              <a:rPr lang="en-US" sz="1050" dirty="0">
                <a:latin typeface="+mj-lt"/>
              </a:rPr>
              <a:t>Budget proposals have been considered for limiting GRAT terms equal to or greater than 10 years.</a:t>
            </a:r>
          </a:p>
          <a:p>
            <a:pPr marL="0" lvl="1" indent="0">
              <a:lnSpc>
                <a:spcPct val="125000"/>
              </a:lnSpc>
              <a:spcBef>
                <a:spcPts val="200"/>
              </a:spcBef>
              <a:tabLst>
                <a:tab pos="0" algn="l"/>
              </a:tabLst>
            </a:pPr>
            <a:r>
              <a:rPr lang="en-US" sz="800" dirty="0"/>
              <a:t>								CRN-3032703-040720 </a:t>
            </a:r>
            <a:endParaRPr lang="en-US" sz="800" dirty="0">
              <a:latin typeface="+mj-lt"/>
            </a:endParaRPr>
          </a:p>
          <a:p>
            <a:pPr marL="0" lvl="1" indent="0">
              <a:lnSpc>
                <a:spcPct val="125000"/>
              </a:lnSpc>
              <a:spcBef>
                <a:spcPts val="200"/>
              </a:spcBef>
              <a:tabLst>
                <a:tab pos="0" algn="l"/>
              </a:tabLst>
            </a:pPr>
            <a:r>
              <a:rPr lang="en-US" sz="1100" dirty="0">
                <a:latin typeface="+mj-lt"/>
              </a:rPr>
              <a:t> </a:t>
            </a:r>
          </a:p>
        </p:txBody>
      </p:sp>
      <p:sp>
        <p:nvSpPr>
          <p:cNvPr id="41" name="Text Box 9"/>
          <p:cNvSpPr txBox="1">
            <a:spLocks noChangeArrowheads="1"/>
          </p:cNvSpPr>
          <p:nvPr/>
        </p:nvSpPr>
        <p:spPr bwMode="auto">
          <a:xfrm>
            <a:off x="169048" y="1228548"/>
            <a:ext cx="8181737" cy="3288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algn="l" eaLnBrk="1" hangingPunct="1">
              <a:lnSpc>
                <a:spcPct val="125000"/>
              </a:lnSpc>
              <a:spcBef>
                <a:spcPts val="200"/>
              </a:spcBef>
            </a:pPr>
            <a:r>
              <a:rPr lang="en-US" sz="1300" b="1" dirty="0">
                <a:solidFill>
                  <a:srgbClr val="98002E"/>
                </a:solidFill>
                <a:latin typeface="+mj-lt"/>
              </a:rPr>
              <a:t>Design flexibility</a:t>
            </a:r>
          </a:p>
          <a:p>
            <a:pPr lvl="1">
              <a:lnSpc>
                <a:spcPct val="125000"/>
              </a:lnSpc>
              <a:spcBef>
                <a:spcPct val="25000"/>
              </a:spcBef>
              <a:buFontTx/>
              <a:buChar char="•"/>
            </a:pPr>
            <a:r>
              <a:rPr lang="en-US" sz="1050" dirty="0">
                <a:latin typeface="+mj-lt"/>
              </a:rPr>
              <a:t>Allow Grantor to substitute assets of equal value.</a:t>
            </a:r>
          </a:p>
          <a:p>
            <a:pPr lvl="1">
              <a:lnSpc>
                <a:spcPct val="125000"/>
              </a:lnSpc>
              <a:spcBef>
                <a:spcPct val="25000"/>
              </a:spcBef>
              <a:buFontTx/>
              <a:buChar char="•"/>
            </a:pPr>
            <a:r>
              <a:rPr lang="en-US" sz="1050" dirty="0">
                <a:latin typeface="+mj-lt"/>
                <a:sym typeface="Mono821DecLeft BT" pitchFamily="49" charset="2"/>
              </a:rPr>
              <a:t>The spouse may be the beneficiary of the remainder trust. </a:t>
            </a:r>
          </a:p>
          <a:p>
            <a:pPr lvl="1">
              <a:lnSpc>
                <a:spcPct val="125000"/>
              </a:lnSpc>
              <a:spcBef>
                <a:spcPct val="25000"/>
              </a:spcBef>
              <a:buFontTx/>
              <a:buChar char="•"/>
            </a:pPr>
            <a:r>
              <a:rPr lang="en-US" sz="1050" dirty="0">
                <a:latin typeface="+mj-lt"/>
              </a:rPr>
              <a:t>A GRAT can be utilized as your business partner in an arms-length transaction. </a:t>
            </a:r>
          </a:p>
          <a:p>
            <a:pPr lvl="1">
              <a:lnSpc>
                <a:spcPct val="125000"/>
              </a:lnSpc>
              <a:spcBef>
                <a:spcPct val="25000"/>
              </a:spcBef>
              <a:buFontTx/>
              <a:buChar char="•"/>
            </a:pPr>
            <a:r>
              <a:rPr lang="en-US" sz="1050" dirty="0">
                <a:latin typeface="+mj-lt"/>
              </a:rPr>
              <a:t>A long-term GRAT is often more appropriate for illiquid asset.</a:t>
            </a:r>
          </a:p>
          <a:p>
            <a:pPr lvl="1">
              <a:lnSpc>
                <a:spcPct val="125000"/>
              </a:lnSpc>
              <a:spcBef>
                <a:spcPct val="25000"/>
              </a:spcBef>
              <a:buFontTx/>
              <a:buChar char="•"/>
            </a:pPr>
            <a:r>
              <a:rPr lang="en-US" sz="1050" dirty="0">
                <a:latin typeface="+mj-lt"/>
              </a:rPr>
              <a:t>A short-term GRAT is usually preferred for more liquid assets.  </a:t>
            </a:r>
          </a:p>
          <a:p>
            <a:pPr lvl="1">
              <a:lnSpc>
                <a:spcPct val="125000"/>
              </a:lnSpc>
              <a:spcBef>
                <a:spcPct val="25000"/>
              </a:spcBef>
              <a:buFontTx/>
              <a:buChar char="•"/>
            </a:pPr>
            <a:r>
              <a:rPr lang="en-US" sz="1050" dirty="0">
                <a:latin typeface="+mj-lt"/>
              </a:rPr>
              <a:t>Continuous short term GRATs can be executed. The rolling process can be stopped if one wishes to dispose of this strategy. </a:t>
            </a:r>
          </a:p>
          <a:p>
            <a:pPr lvl="1">
              <a:lnSpc>
                <a:spcPct val="125000"/>
              </a:lnSpc>
              <a:spcBef>
                <a:spcPct val="25000"/>
              </a:spcBef>
              <a:buFontTx/>
              <a:buChar char="•"/>
            </a:pPr>
            <a:r>
              <a:rPr lang="en-US" sz="1050" dirty="0">
                <a:latin typeface="+mj-lt"/>
              </a:rPr>
              <a:t>Little or no credit exemption is needed if structured as a “zeroed-out” GRAT.  The trust terms are structured in a manner that reduces the taxable gift amount close to zero.</a:t>
            </a:r>
          </a:p>
          <a:p>
            <a:pPr lvl="1">
              <a:lnSpc>
                <a:spcPct val="125000"/>
              </a:lnSpc>
              <a:spcBef>
                <a:spcPct val="25000"/>
              </a:spcBef>
              <a:buFontTx/>
              <a:buChar char="•"/>
            </a:pPr>
            <a:r>
              <a:rPr lang="en-US" sz="1050" dirty="0">
                <a:latin typeface="+mj-lt"/>
              </a:rPr>
              <a:t>The annuity payout rate can start at a low percentage and be increased by as much as 20% annually, allowing more assets to appreciate inside of the trust in the earlier years.</a:t>
            </a:r>
          </a:p>
          <a:p>
            <a:pPr lvl="1">
              <a:lnSpc>
                <a:spcPct val="125000"/>
              </a:lnSpc>
              <a:spcBef>
                <a:spcPct val="25000"/>
              </a:spcBef>
              <a:buFontTx/>
              <a:buChar char="•"/>
            </a:pPr>
            <a:r>
              <a:rPr lang="en-US" sz="1050" dirty="0">
                <a:latin typeface="+mj-lt"/>
              </a:rPr>
              <a:t>Life insurance insuring the Grantor can be obtained to protect against estate inclusion during the term of the trust.</a:t>
            </a:r>
          </a:p>
          <a:p>
            <a:pPr marL="120650" lvl="1">
              <a:lnSpc>
                <a:spcPct val="125000"/>
              </a:lnSpc>
              <a:spcBef>
                <a:spcPts val="200"/>
              </a:spcBef>
              <a:buFontTx/>
              <a:buChar char="•"/>
            </a:pPr>
            <a:endParaRPr lang="en-US" sz="1100" dirty="0">
              <a:latin typeface="+mj-lt"/>
            </a:endParaRPr>
          </a:p>
        </p:txBody>
      </p:sp>
      <p:sp>
        <p:nvSpPr>
          <p:cNvPr id="42" name="Title 5"/>
          <p:cNvSpPr txBox="1">
            <a:spLocks/>
          </p:cNvSpPr>
          <p:nvPr/>
        </p:nvSpPr>
        <p:spPr>
          <a:xfrm>
            <a:off x="457199" y="375381"/>
            <a:ext cx="6584624" cy="73855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bg1"/>
                </a:solidFill>
                <a:latin typeface="+mj-lt"/>
                <a:ea typeface="+mj-ea"/>
                <a:cs typeface="+mj-cs"/>
              </a:defRPr>
            </a:lvl1pPr>
          </a:lstStyle>
          <a:p>
            <a:r>
              <a:rPr lang="en-US" sz="2800" b="0" dirty="0">
                <a:solidFill>
                  <a:schemeClr val="tx1"/>
                </a:solidFill>
                <a:latin typeface="Georgia" panose="02040502050405020303" pitchFamily="18" charset="0"/>
              </a:rPr>
              <a:t>Grantor Retained Annuity Trust (GRAT)</a:t>
            </a:r>
          </a:p>
        </p:txBody>
      </p:sp>
    </p:spTree>
    <p:extLst>
      <p:ext uri="{BB962C8B-B14F-4D97-AF65-F5344CB8AC3E}">
        <p14:creationId xmlns:p14="http://schemas.microsoft.com/office/powerpoint/2010/main" val="203524879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27FD2-D1A4-4C61-B012-2B80A268F5DA}"/>
              </a:ext>
            </a:extLst>
          </p:cNvPr>
          <p:cNvSpPr>
            <a:spLocks noGrp="1"/>
          </p:cNvSpPr>
          <p:nvPr>
            <p:ph type="title"/>
          </p:nvPr>
        </p:nvSpPr>
        <p:spPr/>
        <p:txBody>
          <a:bodyPr/>
          <a:lstStyle/>
          <a:p>
            <a:r>
              <a:rPr lang="en-US" dirty="0"/>
              <a:t>Preserving the Legacy </a:t>
            </a:r>
          </a:p>
        </p:txBody>
      </p:sp>
      <p:sp>
        <p:nvSpPr>
          <p:cNvPr id="3" name="Content Placeholder 2">
            <a:extLst>
              <a:ext uri="{FF2B5EF4-FFF2-40B4-BE49-F238E27FC236}">
                <a16:creationId xmlns:a16="http://schemas.microsoft.com/office/drawing/2014/main" id="{642D86FB-0E49-4049-B2FA-EB9C26D3B0F1}"/>
              </a:ext>
            </a:extLst>
          </p:cNvPr>
          <p:cNvSpPr>
            <a:spLocks noGrp="1"/>
          </p:cNvSpPr>
          <p:nvPr>
            <p:ph idx="1"/>
          </p:nvPr>
        </p:nvSpPr>
        <p:spPr>
          <a:xfrm>
            <a:off x="1002684" y="2475594"/>
            <a:ext cx="7885452" cy="5366077"/>
          </a:xfrm>
        </p:spPr>
        <p:txBody>
          <a:bodyPr>
            <a:normAutofit/>
          </a:bodyPr>
          <a:lstStyle/>
          <a:p>
            <a:r>
              <a:rPr lang="en-US" dirty="0">
                <a:solidFill>
                  <a:prstClr val="black"/>
                </a:solidFill>
              </a:rPr>
              <a:t>Defining a legacy – what they want to leave behind for family and society</a:t>
            </a:r>
            <a:br>
              <a:rPr lang="en-US" dirty="0"/>
            </a:br>
            <a:endParaRPr lang="en-US" dirty="0"/>
          </a:p>
          <a:p>
            <a:r>
              <a:rPr lang="en-US" dirty="0">
                <a:solidFill>
                  <a:prstClr val="black"/>
                </a:solidFill>
              </a:rPr>
              <a:t>Establishing an infrastructure in support of the legacy, including family governance</a:t>
            </a:r>
            <a:br>
              <a:rPr lang="en-US" dirty="0"/>
            </a:br>
            <a:endParaRPr lang="en-US" dirty="0"/>
          </a:p>
          <a:p>
            <a:r>
              <a:rPr lang="en-US" dirty="0">
                <a:solidFill>
                  <a:prstClr val="black"/>
                </a:solidFill>
              </a:rPr>
              <a:t>Dealing with a potentially significant transfer tax</a:t>
            </a:r>
            <a:br>
              <a:rPr lang="en-US" dirty="0">
                <a:solidFill>
                  <a:prstClr val="black"/>
                </a:solidFill>
              </a:rPr>
            </a:br>
            <a:endParaRPr lang="en-US" dirty="0">
              <a:solidFill>
                <a:prstClr val="black"/>
              </a:solidFill>
            </a:endParaRPr>
          </a:p>
          <a:p>
            <a:r>
              <a:rPr lang="en-US" dirty="0">
                <a:solidFill>
                  <a:prstClr val="black"/>
                </a:solidFill>
              </a:rPr>
              <a:t>Ongoing tax and financial management</a:t>
            </a:r>
            <a:br>
              <a:rPr lang="en-US" dirty="0"/>
            </a:br>
            <a:endParaRPr lang="en-US" dirty="0"/>
          </a:p>
        </p:txBody>
      </p:sp>
      <p:sp>
        <p:nvSpPr>
          <p:cNvPr id="4" name="TextBox 3">
            <a:extLst>
              <a:ext uri="{FF2B5EF4-FFF2-40B4-BE49-F238E27FC236}">
                <a16:creationId xmlns:a16="http://schemas.microsoft.com/office/drawing/2014/main" id="{7D3BD9BD-9504-4D54-AAFE-72A17C59ECFD}"/>
              </a:ext>
            </a:extLst>
          </p:cNvPr>
          <p:cNvSpPr txBox="1"/>
          <p:nvPr/>
        </p:nvSpPr>
        <p:spPr>
          <a:xfrm>
            <a:off x="457200" y="1449340"/>
            <a:ext cx="6742253" cy="954107"/>
          </a:xfrm>
          <a:prstGeom prst="rect">
            <a:avLst/>
          </a:prstGeom>
          <a:noFill/>
        </p:spPr>
        <p:txBody>
          <a:bodyPr wrap="square" rtlCol="0">
            <a:spAutoFit/>
          </a:bodyPr>
          <a:lstStyle/>
          <a:p>
            <a:r>
              <a:rPr lang="en-US" sz="2800" b="1" dirty="0">
                <a:solidFill>
                  <a:prstClr val="black"/>
                </a:solidFill>
              </a:rPr>
              <a:t>The challenge for high net worth individuals is principally four-fold:</a:t>
            </a:r>
          </a:p>
        </p:txBody>
      </p:sp>
    </p:spTree>
    <p:extLst>
      <p:ext uri="{BB962C8B-B14F-4D97-AF65-F5344CB8AC3E}">
        <p14:creationId xmlns:p14="http://schemas.microsoft.com/office/powerpoint/2010/main" val="640904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87"/>
          <p:cNvSpPr txBox="1">
            <a:spLocks noChangeArrowheads="1"/>
          </p:cNvSpPr>
          <p:nvPr/>
        </p:nvSpPr>
        <p:spPr bwMode="auto">
          <a:xfrm>
            <a:off x="337786" y="1436860"/>
            <a:ext cx="4472336" cy="384336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marL="0" marR="0" lvl="0" indent="0" algn="just" defTabSz="914400" rtl="0" eaLnBrk="1" fontAlgn="auto" latinLnBrk="0" hangingPunct="1">
              <a:lnSpc>
                <a:spcPct val="125000"/>
              </a:lnSpc>
              <a:spcBef>
                <a:spcPts val="2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Step 1</a:t>
            </a:r>
            <a:endParaRPr kumimoji="0" lang="en-US" sz="1300" b="0" i="1" u="none" strike="noStrike" kern="1200" cap="none" spc="0" normalizeH="0" baseline="0" noProof="0" dirty="0">
              <a:ln>
                <a:noFill/>
              </a:ln>
              <a:solidFill>
                <a:srgbClr val="98002E"/>
              </a:solidFill>
              <a:effectLst/>
              <a:uLnTx/>
              <a:uFillTx/>
              <a:latin typeface="Calibri"/>
              <a:ea typeface="MS PGothic" pitchFamily="34" charset="-128"/>
              <a:cs typeface="+mn-cs"/>
            </a:endParaRP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Establish CLAT (during life or at death).</a:t>
            </a:r>
            <a:endParaRPr kumimoji="0" lang="en-US" sz="1200" b="0" i="1" u="none" strike="noStrike" kern="1200" cap="none" spc="0" normalizeH="0" baseline="0" noProof="0" dirty="0">
              <a:ln>
                <a:noFill/>
              </a:ln>
              <a:solidFill>
                <a:srgbClr val="FF0000"/>
              </a:solidFill>
              <a:effectLst/>
              <a:uLnTx/>
              <a:uFillTx/>
              <a:latin typeface="Calibri"/>
              <a:ea typeface="MS PGothic" pitchFamily="34" charset="-128"/>
              <a:cs typeface="+mn-cs"/>
            </a:endParaRPr>
          </a:p>
          <a:p>
            <a:pPr marL="0" marR="0" lvl="0" indent="0" algn="just" defTabSz="914400" rtl="0" eaLnBrk="1" fontAlgn="auto" latinLnBrk="0" hangingPunct="1">
              <a:lnSpc>
                <a:spcPct val="125000"/>
              </a:lnSpc>
              <a:spcBef>
                <a:spcPts val="5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libri"/>
                <a:ea typeface="MS PGothic" pitchFamily="34" charset="-128"/>
                <a:cs typeface="+mn-cs"/>
              </a:rPr>
              <a:t>Step 2</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Transfer $1,000,000 to the trustee of the CLAT.  </a:t>
            </a:r>
          </a:p>
          <a:p>
            <a:pPr marL="0" marR="0" lvl="0" indent="0" algn="just" defTabSz="914400" rtl="0" eaLnBrk="1" fontAlgn="auto" latinLnBrk="0" hangingPunct="1">
              <a:lnSpc>
                <a:spcPct val="125000"/>
              </a:lnSpc>
              <a:spcBef>
                <a:spcPts val="500"/>
              </a:spcBef>
              <a:spcAft>
                <a:spcPts val="0"/>
              </a:spcAft>
              <a:buClrTx/>
              <a:buSzTx/>
              <a:buFontTx/>
              <a:buNone/>
              <a:tabLst>
                <a:tab pos="0" algn="l"/>
              </a:tabLst>
              <a:defRPr/>
            </a:pPr>
            <a:r>
              <a:rPr kumimoji="0" lang="en-US" sz="1300" b="1" i="0" u="none" strike="noStrike" kern="1200" cap="none" spc="0" normalizeH="0" baseline="0" noProof="0" dirty="0">
                <a:ln>
                  <a:noFill/>
                </a:ln>
                <a:solidFill>
                  <a:srgbClr val="98002E"/>
                </a:solidFill>
                <a:effectLst/>
                <a:uLnTx/>
                <a:uFillTx/>
                <a:latin typeface="Cambria" pitchFamily="18" charset="0"/>
                <a:ea typeface="MS PGothic" pitchFamily="34" charset="-128"/>
                <a:cs typeface="+mn-cs"/>
              </a:rPr>
              <a:t>Step 3</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The charity would receive $67,000* each year based on a 6.7% payout rate.  </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Based on a trust term of 10 years, the value of the projected total income stream to the charitable beneficiary is $637,496*.</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Based on the terms, the value of the gift/bequest is approximately $349,837.</a:t>
            </a:r>
          </a:p>
          <a:p>
            <a:pPr marL="0" marR="0" lvl="0" indent="0" algn="just" defTabSz="914400" rtl="0" eaLnBrk="1" fontAlgn="auto" latinLnBrk="0" hangingPunct="1">
              <a:lnSpc>
                <a:spcPct val="125000"/>
              </a:lnSpc>
              <a:spcBef>
                <a:spcPts val="100"/>
              </a:spcBef>
              <a:spcAft>
                <a:spcPts val="0"/>
              </a:spcAft>
              <a:buClrTx/>
              <a:buSzTx/>
              <a:buFontTx/>
              <a:buNone/>
              <a:tabLst>
                <a:tab pos="0" algn="l"/>
              </a:tabLst>
              <a:defRPr/>
            </a:pPr>
            <a:r>
              <a:rPr kumimoji="0" lang="en-US" sz="1200" b="1" i="0" u="none" strike="noStrike" kern="1200" cap="none" spc="0" normalizeH="0" baseline="0" noProof="0" dirty="0">
                <a:ln>
                  <a:noFill/>
                </a:ln>
                <a:solidFill>
                  <a:srgbClr val="98002E"/>
                </a:solidFill>
                <a:effectLst/>
                <a:uLnTx/>
                <a:uFillTx/>
                <a:latin typeface="Calibri"/>
                <a:ea typeface="MS PGothic" pitchFamily="34" charset="-128"/>
                <a:cs typeface="+mn-cs"/>
              </a:rPr>
              <a:t>Step 4</a:t>
            </a:r>
          </a:p>
          <a:p>
            <a:pPr marL="120650" marR="0" lvl="1" indent="-120650" algn="just" defTabSz="914400" rtl="0" eaLnBrk="1" fontAlgn="auto" latinLnBrk="0" hangingPunct="1">
              <a:lnSpc>
                <a:spcPct val="125000"/>
              </a:lnSpc>
              <a:spcBef>
                <a:spcPts val="100"/>
              </a:spcBef>
              <a:spcAft>
                <a:spcPts val="0"/>
              </a:spcAft>
              <a:buClrTx/>
              <a:buSzTx/>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Trust principal of $1,343,916 is distributed outright or in trust for the remainder interest beneficiary(</a:t>
            </a:r>
            <a:r>
              <a:rPr kumimoji="0" lang="en-US" sz="1200" b="0" i="0" u="none" strike="noStrike" kern="1200" cap="none" spc="0" normalizeH="0" baseline="0" noProof="0" dirty="0" err="1">
                <a:ln>
                  <a:noFill/>
                </a:ln>
                <a:solidFill>
                  <a:srgbClr val="000000"/>
                </a:solidFill>
                <a:effectLst/>
                <a:uLnTx/>
                <a:uFillTx/>
                <a:latin typeface="Calibri"/>
                <a:ea typeface="MS PGothic" pitchFamily="34" charset="-128"/>
                <a:cs typeface="+mn-cs"/>
              </a:rPr>
              <a:t>ies</a:t>
            </a: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 after the trust term.</a:t>
            </a:r>
            <a:endParaRPr kumimoji="0" lang="en-US" sz="1200" b="0" i="1" u="none" strike="noStrike" kern="1200" cap="none" spc="0" normalizeH="0" baseline="0" noProof="0" dirty="0">
              <a:ln>
                <a:noFill/>
              </a:ln>
              <a:solidFill>
                <a:srgbClr val="000000"/>
              </a:solidFill>
              <a:effectLst/>
              <a:uLnTx/>
              <a:uFillTx/>
              <a:latin typeface="Calibri"/>
              <a:ea typeface="MS PGothic" pitchFamily="34" charset="-128"/>
              <a:cs typeface="+mn-cs"/>
            </a:endParaRPr>
          </a:p>
          <a:p>
            <a:pPr marL="120650" marR="0" lvl="1" indent="-120650" algn="l" defTabSz="914400" rtl="0" eaLnBrk="1" fontAlgn="auto" latinLnBrk="0" hangingPunct="1">
              <a:lnSpc>
                <a:spcPct val="125000"/>
              </a:lnSpc>
              <a:spcBef>
                <a:spcPts val="100"/>
              </a:spcBef>
              <a:spcAft>
                <a:spcPts val="0"/>
              </a:spcAft>
              <a:buClrTx/>
              <a:buSzTx/>
              <a:buFontTx/>
              <a:buChar char="•"/>
              <a:tabLst>
                <a:tab pos="0" algn="l"/>
              </a:tabLst>
              <a:defRPr/>
            </a:pPr>
            <a:endPar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endParaRPr>
          </a:p>
        </p:txBody>
      </p:sp>
      <p:sp>
        <p:nvSpPr>
          <p:cNvPr id="12" name="Oval 39"/>
          <p:cNvSpPr>
            <a:spLocks noChangeArrowheads="1"/>
          </p:cNvSpPr>
          <p:nvPr/>
        </p:nvSpPr>
        <p:spPr bwMode="auto">
          <a:xfrm>
            <a:off x="5246178" y="2758272"/>
            <a:ext cx="762000" cy="701675"/>
          </a:xfrm>
          <a:prstGeom prst="ellipse">
            <a:avLst/>
          </a:prstGeom>
          <a:solidFill>
            <a:srgbClr val="645246"/>
          </a:solidFill>
          <a:ln w="9525">
            <a:solidFill>
              <a:schemeClr val="bg1"/>
            </a:solidFill>
            <a:round/>
            <a:headEnd/>
            <a:tailEnd/>
          </a:ln>
          <a:effectLst>
            <a:outerShdw dist="45791" dir="2021404" algn="ctr" rotWithShape="0">
              <a:srgbClr val="B2B2B2"/>
            </a:outerShdw>
          </a:effectLst>
        </p:spPr>
        <p:txBody>
          <a:bodyPr wrap="none"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4" name="AutoShape 16"/>
          <p:cNvSpPr>
            <a:spLocks noChangeArrowheads="1"/>
          </p:cNvSpPr>
          <p:nvPr/>
        </p:nvSpPr>
        <p:spPr bwMode="auto">
          <a:xfrm>
            <a:off x="7626848" y="2756335"/>
            <a:ext cx="914400" cy="762000"/>
          </a:xfrm>
          <a:prstGeom prst="triangle">
            <a:avLst>
              <a:gd name="adj" fmla="val 50000"/>
            </a:avLst>
          </a:prstGeom>
          <a:solidFill>
            <a:srgbClr val="98002E"/>
          </a:solidFill>
          <a:ln w="9525">
            <a:noFill/>
            <a:miter lim="800000"/>
            <a:headEnd/>
            <a:tailEnd/>
          </a:ln>
          <a:effectLst>
            <a:outerShdw blurRad="50800" dist="38100" dir="2700000" algn="tl" rotWithShape="0">
              <a:prstClr val="black">
                <a:alpha val="40000"/>
              </a:prstClr>
            </a:outerShdw>
          </a:effectLst>
        </p:spPr>
        <p:txBody>
          <a:bodyPr wrap="none"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15" name="Text Box 19"/>
          <p:cNvSpPr txBox="1">
            <a:spLocks noChangeArrowheads="1"/>
          </p:cNvSpPr>
          <p:nvPr/>
        </p:nvSpPr>
        <p:spPr bwMode="auto">
          <a:xfrm>
            <a:off x="4874703" y="2940245"/>
            <a:ext cx="15240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100" b="1" i="0" u="none" strike="noStrike" kern="1200" cap="none" spc="0" normalizeH="0" baseline="0" noProof="0" dirty="0">
                <a:ln>
                  <a:noFill/>
                </a:ln>
                <a:solidFill>
                  <a:srgbClr val="FFFFFF"/>
                </a:solidFill>
                <a:effectLst/>
                <a:uLnTx/>
                <a:uFillTx/>
                <a:latin typeface="Calibri"/>
                <a:ea typeface="MS PGothic" pitchFamily="34" charset="-128"/>
                <a:cs typeface="+mn-cs"/>
              </a:rPr>
              <a:t>Donor</a:t>
            </a:r>
            <a:endParaRPr kumimoji="0" lang="en-US" sz="900" b="0" i="0" u="none" strike="noStrike" kern="1200" cap="none" spc="0" normalizeH="0" baseline="0" noProof="0" dirty="0">
              <a:ln>
                <a:noFill/>
              </a:ln>
              <a:solidFill>
                <a:srgbClr val="FFFFFF"/>
              </a:solidFill>
              <a:effectLst/>
              <a:uLnTx/>
              <a:uFillTx/>
              <a:latin typeface="Calibri"/>
              <a:ea typeface="MS PGothic" pitchFamily="34" charset="-128"/>
              <a:cs typeface="+mn-cs"/>
            </a:endParaRPr>
          </a:p>
        </p:txBody>
      </p:sp>
      <p:sp>
        <p:nvSpPr>
          <p:cNvPr id="16" name="Text Box 21"/>
          <p:cNvSpPr txBox="1">
            <a:spLocks noChangeArrowheads="1"/>
          </p:cNvSpPr>
          <p:nvPr/>
        </p:nvSpPr>
        <p:spPr bwMode="auto">
          <a:xfrm>
            <a:off x="7482045" y="3207107"/>
            <a:ext cx="1219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500" b="1" i="0" u="none" strike="noStrike" kern="1200" cap="none" spc="0" normalizeH="0" baseline="0" noProof="0" dirty="0">
                <a:ln>
                  <a:noFill/>
                </a:ln>
                <a:solidFill>
                  <a:srgbClr val="FFFFFF"/>
                </a:solidFill>
                <a:effectLst/>
                <a:uLnTx/>
                <a:uFillTx/>
                <a:latin typeface="Calibri"/>
                <a:ea typeface="MS PGothic" pitchFamily="34" charset="-128"/>
                <a:cs typeface="+mn-cs"/>
              </a:rPr>
              <a:t>CLAT</a:t>
            </a:r>
            <a:endParaRPr kumimoji="0" lang="en-US" sz="1500" b="0" i="0" u="none" strike="noStrike" kern="1200" cap="none" spc="0" normalizeH="0" baseline="0" noProof="0" dirty="0">
              <a:ln>
                <a:noFill/>
              </a:ln>
              <a:solidFill>
                <a:srgbClr val="FFFFFF"/>
              </a:solidFill>
              <a:effectLst/>
              <a:uLnTx/>
              <a:uFillTx/>
              <a:latin typeface="Calibri"/>
              <a:ea typeface="MS PGothic" pitchFamily="34" charset="-128"/>
              <a:cs typeface="+mn-cs"/>
            </a:endParaRPr>
          </a:p>
        </p:txBody>
      </p:sp>
      <p:sp>
        <p:nvSpPr>
          <p:cNvPr id="17" name="Line 22"/>
          <p:cNvSpPr>
            <a:spLocks noChangeShapeType="1"/>
          </p:cNvSpPr>
          <p:nvPr/>
        </p:nvSpPr>
        <p:spPr bwMode="auto">
          <a:xfrm>
            <a:off x="6363340" y="2311121"/>
            <a:ext cx="15876" cy="2000647"/>
          </a:xfrm>
          <a:prstGeom prst="line">
            <a:avLst/>
          </a:prstGeom>
          <a:noFill/>
          <a:ln w="9525">
            <a:solidFill>
              <a:schemeClr val="tx1"/>
            </a:solidFill>
            <a:prstDash val="lgDash"/>
            <a:round/>
            <a:headEnd/>
            <a:tailEnd/>
          </a:ln>
          <a:effectLst>
            <a:outerShdw dist="28398" dir="1593903" algn="ctr" rotWithShape="0">
              <a:srgbClr val="DDDDDD"/>
            </a:outerShdw>
          </a:effectLst>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18" name="Line 23"/>
          <p:cNvSpPr>
            <a:spLocks noChangeShapeType="1"/>
          </p:cNvSpPr>
          <p:nvPr/>
        </p:nvSpPr>
        <p:spPr bwMode="auto">
          <a:xfrm>
            <a:off x="5627178" y="2220109"/>
            <a:ext cx="0" cy="442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19" name="Line 24"/>
          <p:cNvSpPr>
            <a:spLocks noChangeShapeType="1"/>
          </p:cNvSpPr>
          <p:nvPr/>
        </p:nvSpPr>
        <p:spPr bwMode="auto">
          <a:xfrm flipH="1">
            <a:off x="8072068" y="2216934"/>
            <a:ext cx="0" cy="546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20" name="Text Box 25"/>
          <p:cNvSpPr txBox="1">
            <a:spLocks noChangeArrowheads="1"/>
          </p:cNvSpPr>
          <p:nvPr/>
        </p:nvSpPr>
        <p:spPr bwMode="auto">
          <a:xfrm>
            <a:off x="6045163" y="1908418"/>
            <a:ext cx="1828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  Transfer $1,000,000</a:t>
            </a:r>
          </a:p>
        </p:txBody>
      </p:sp>
      <p:grpSp>
        <p:nvGrpSpPr>
          <p:cNvPr id="11" name="Group 10"/>
          <p:cNvGrpSpPr/>
          <p:nvPr/>
        </p:nvGrpSpPr>
        <p:grpSpPr>
          <a:xfrm>
            <a:off x="6604067" y="3950130"/>
            <a:ext cx="957720" cy="723275"/>
            <a:chOff x="6569410" y="3730392"/>
            <a:chExt cx="957720" cy="723275"/>
          </a:xfrm>
        </p:grpSpPr>
        <p:sp>
          <p:nvSpPr>
            <p:cNvPr id="13" name="Oval 38"/>
            <p:cNvSpPr>
              <a:spLocks noChangeArrowheads="1"/>
            </p:cNvSpPr>
            <p:nvPr/>
          </p:nvSpPr>
          <p:spPr bwMode="auto">
            <a:xfrm>
              <a:off x="6615675" y="3730392"/>
              <a:ext cx="841832" cy="723275"/>
            </a:xfrm>
            <a:prstGeom prst="ellipse">
              <a:avLst/>
            </a:prstGeom>
            <a:solidFill>
              <a:schemeClr val="bg1"/>
            </a:solidFill>
            <a:ln w="9525">
              <a:solidFill>
                <a:schemeClr val="tx1"/>
              </a:solidFill>
              <a:round/>
              <a:headEnd/>
              <a:tailEnd/>
            </a:ln>
            <a:effectLst>
              <a:outerShdw dist="45791" dir="2021404" algn="ctr" rotWithShape="0">
                <a:srgbClr val="B2B2B2"/>
              </a:outerShdw>
            </a:effectLst>
          </p:spPr>
          <p:txBody>
            <a:bodyPr wrap="none" anchor="ct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pitchFamily="34" charset="0"/>
                <a:ea typeface="+mn-ea"/>
                <a:cs typeface="+mn-cs"/>
              </a:endParaRPr>
            </a:p>
          </p:txBody>
        </p:sp>
        <p:sp>
          <p:nvSpPr>
            <p:cNvPr id="21" name="Text Box 29"/>
            <p:cNvSpPr txBox="1">
              <a:spLocks noChangeArrowheads="1"/>
            </p:cNvSpPr>
            <p:nvPr/>
          </p:nvSpPr>
          <p:spPr bwMode="auto">
            <a:xfrm>
              <a:off x="6569410" y="3771989"/>
              <a:ext cx="957720"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Calibri"/>
                  <a:ea typeface="MS PGothic" pitchFamily="34" charset="-128"/>
                  <a:cs typeface="+mn-cs"/>
                </a:rPr>
                <a:t>Charity or Family Foundation</a:t>
              </a:r>
            </a:p>
          </p:txBody>
        </p:sp>
      </p:grpSp>
      <p:sp>
        <p:nvSpPr>
          <p:cNvPr id="24" name="Line 174"/>
          <p:cNvSpPr>
            <a:spLocks noChangeShapeType="1"/>
          </p:cNvSpPr>
          <p:nvPr/>
        </p:nvSpPr>
        <p:spPr bwMode="auto">
          <a:xfrm flipV="1">
            <a:off x="5627178" y="2216933"/>
            <a:ext cx="2444890" cy="3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25" name="Line 175"/>
          <p:cNvSpPr>
            <a:spLocks noChangeShapeType="1"/>
          </p:cNvSpPr>
          <p:nvPr/>
        </p:nvSpPr>
        <p:spPr bwMode="auto">
          <a:xfrm flipH="1">
            <a:off x="7932613" y="3527783"/>
            <a:ext cx="0" cy="80632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27" name="Text Box 177"/>
          <p:cNvSpPr txBox="1">
            <a:spLocks noChangeArrowheads="1"/>
          </p:cNvSpPr>
          <p:nvPr/>
        </p:nvSpPr>
        <p:spPr bwMode="auto">
          <a:xfrm>
            <a:off x="6398916" y="3591789"/>
            <a:ext cx="157732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$67,000 annually*</a:t>
            </a:r>
          </a:p>
        </p:txBody>
      </p:sp>
      <p:sp>
        <p:nvSpPr>
          <p:cNvPr id="28" name="Line 178"/>
          <p:cNvSpPr>
            <a:spLocks noChangeShapeType="1"/>
          </p:cNvSpPr>
          <p:nvPr/>
        </p:nvSpPr>
        <p:spPr bwMode="auto">
          <a:xfrm>
            <a:off x="5081847" y="4805155"/>
            <a:ext cx="3566044" cy="790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36" name="Text Box 186"/>
          <p:cNvSpPr txBox="1">
            <a:spLocks noChangeArrowheads="1"/>
          </p:cNvSpPr>
          <p:nvPr/>
        </p:nvSpPr>
        <p:spPr bwMode="auto">
          <a:xfrm>
            <a:off x="6105749" y="3171943"/>
            <a:ext cx="338554"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Calibri"/>
                <a:ea typeface="MS PGothic" pitchFamily="34" charset="-128"/>
                <a:cs typeface="+mn-cs"/>
              </a:rPr>
              <a:t>“Tax Fence”</a:t>
            </a:r>
          </a:p>
        </p:txBody>
      </p:sp>
      <p:sp>
        <p:nvSpPr>
          <p:cNvPr id="42" name="Text Box 187"/>
          <p:cNvSpPr txBox="1">
            <a:spLocks noChangeArrowheads="1"/>
          </p:cNvSpPr>
          <p:nvPr/>
        </p:nvSpPr>
        <p:spPr bwMode="auto">
          <a:xfrm>
            <a:off x="5061335" y="4813063"/>
            <a:ext cx="23320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a:ea typeface="MS PGothic" pitchFamily="34" charset="-128"/>
                <a:cs typeface="+mn-cs"/>
              </a:rPr>
              <a:t>Following Trust Term</a:t>
            </a:r>
          </a:p>
        </p:txBody>
      </p:sp>
      <p:grpSp>
        <p:nvGrpSpPr>
          <p:cNvPr id="2" name="Group 1"/>
          <p:cNvGrpSpPr/>
          <p:nvPr/>
        </p:nvGrpSpPr>
        <p:grpSpPr>
          <a:xfrm>
            <a:off x="7036591" y="1569864"/>
            <a:ext cx="333942" cy="338554"/>
            <a:chOff x="6106038" y="1851785"/>
            <a:chExt cx="333942" cy="338554"/>
          </a:xfrm>
        </p:grpSpPr>
        <p:sp>
          <p:nvSpPr>
            <p:cNvPr id="46" name="Text Box 192"/>
            <p:cNvSpPr txBox="1">
              <a:spLocks noChangeArrowheads="1"/>
            </p:cNvSpPr>
            <p:nvPr/>
          </p:nvSpPr>
          <p:spPr bwMode="auto">
            <a:xfrm>
              <a:off x="6117717" y="1851785"/>
              <a:ext cx="3222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mbria" pitchFamily="18" charset="0"/>
                  <a:ea typeface="MS PGothic" pitchFamily="34" charset="-128"/>
                  <a:cs typeface="+mn-cs"/>
                </a:rPr>
                <a:t>2</a:t>
              </a:r>
            </a:p>
          </p:txBody>
        </p:sp>
        <p:sp>
          <p:nvSpPr>
            <p:cNvPr id="45" name="Oval 191"/>
            <p:cNvSpPr>
              <a:spLocks noChangeArrowheads="1"/>
            </p:cNvSpPr>
            <p:nvPr/>
          </p:nvSpPr>
          <p:spPr bwMode="auto">
            <a:xfrm>
              <a:off x="6106038" y="1868053"/>
              <a:ext cx="318065" cy="306019"/>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grpSp>
      <p:grpSp>
        <p:nvGrpSpPr>
          <p:cNvPr id="5" name="Group 4"/>
          <p:cNvGrpSpPr/>
          <p:nvPr/>
        </p:nvGrpSpPr>
        <p:grpSpPr>
          <a:xfrm>
            <a:off x="7036591" y="3290670"/>
            <a:ext cx="292873" cy="338554"/>
            <a:chOff x="6977835" y="3224060"/>
            <a:chExt cx="292873" cy="338554"/>
          </a:xfrm>
        </p:grpSpPr>
        <p:sp>
          <p:nvSpPr>
            <p:cNvPr id="47" name="Oval 193"/>
            <p:cNvSpPr>
              <a:spLocks noChangeArrowheads="1"/>
            </p:cNvSpPr>
            <p:nvPr/>
          </p:nvSpPr>
          <p:spPr bwMode="auto">
            <a:xfrm>
              <a:off x="6980195" y="3246795"/>
              <a:ext cx="290513" cy="280987"/>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48" name="Text Box 194"/>
            <p:cNvSpPr txBox="1">
              <a:spLocks noChangeArrowheads="1"/>
            </p:cNvSpPr>
            <p:nvPr/>
          </p:nvSpPr>
          <p:spPr bwMode="auto">
            <a:xfrm>
              <a:off x="6977835" y="3224060"/>
              <a:ext cx="2928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mbria" pitchFamily="18" charset="0"/>
                  <a:ea typeface="MS PGothic" pitchFamily="34" charset="-128"/>
                  <a:cs typeface="+mn-cs"/>
                </a:rPr>
                <a:t>3</a:t>
              </a:r>
            </a:p>
          </p:txBody>
        </p:sp>
      </p:grpSp>
      <p:grpSp>
        <p:nvGrpSpPr>
          <p:cNvPr id="6" name="Group 5"/>
          <p:cNvGrpSpPr/>
          <p:nvPr/>
        </p:nvGrpSpPr>
        <p:grpSpPr>
          <a:xfrm>
            <a:off x="8233753" y="4846742"/>
            <a:ext cx="322263" cy="338554"/>
            <a:chOff x="8209172" y="4520708"/>
            <a:chExt cx="322263" cy="338554"/>
          </a:xfrm>
        </p:grpSpPr>
        <p:sp>
          <p:nvSpPr>
            <p:cNvPr id="38" name="Text Box 196"/>
            <p:cNvSpPr txBox="1">
              <a:spLocks noChangeArrowheads="1"/>
            </p:cNvSpPr>
            <p:nvPr/>
          </p:nvSpPr>
          <p:spPr bwMode="auto">
            <a:xfrm>
              <a:off x="8209172" y="4520708"/>
              <a:ext cx="3222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mbria" pitchFamily="18" charset="0"/>
                  <a:ea typeface="MS PGothic" pitchFamily="34" charset="-128"/>
                  <a:cs typeface="+mn-cs"/>
                </a:rPr>
                <a:t>4</a:t>
              </a:r>
            </a:p>
          </p:txBody>
        </p:sp>
        <p:sp>
          <p:nvSpPr>
            <p:cNvPr id="49" name="Oval 195"/>
            <p:cNvSpPr>
              <a:spLocks noChangeArrowheads="1"/>
            </p:cNvSpPr>
            <p:nvPr/>
          </p:nvSpPr>
          <p:spPr bwMode="auto">
            <a:xfrm>
              <a:off x="8225048" y="4570678"/>
              <a:ext cx="290512" cy="280987"/>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grpSp>
      <p:sp>
        <p:nvSpPr>
          <p:cNvPr id="54" name="Title 5"/>
          <p:cNvSpPr>
            <a:spLocks noGrp="1"/>
          </p:cNvSpPr>
          <p:nvPr>
            <p:ph type="title"/>
          </p:nvPr>
        </p:nvSpPr>
        <p:spPr/>
        <p:txBody>
          <a:bodyPr>
            <a:noAutofit/>
          </a:bodyPr>
          <a:lstStyle/>
          <a:p>
            <a:r>
              <a:rPr lang="en-US" sz="2800" dirty="0"/>
              <a:t>Charitable Lead Annuity Trust (CLAT)</a:t>
            </a:r>
          </a:p>
        </p:txBody>
      </p:sp>
      <p:cxnSp>
        <p:nvCxnSpPr>
          <p:cNvPr id="3" name="Straight Arrow Connector 2"/>
          <p:cNvCxnSpPr/>
          <p:nvPr/>
        </p:nvCxnSpPr>
        <p:spPr>
          <a:xfrm flipH="1">
            <a:off x="7503277" y="4334111"/>
            <a:ext cx="4293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Line 178"/>
          <p:cNvSpPr>
            <a:spLocks noChangeShapeType="1"/>
          </p:cNvSpPr>
          <p:nvPr/>
        </p:nvSpPr>
        <p:spPr bwMode="auto">
          <a:xfrm>
            <a:off x="5036754" y="1423470"/>
            <a:ext cx="364927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43" name="Text Box 187"/>
          <p:cNvSpPr txBox="1">
            <a:spLocks noChangeArrowheads="1"/>
          </p:cNvSpPr>
          <p:nvPr/>
        </p:nvSpPr>
        <p:spPr bwMode="auto">
          <a:xfrm>
            <a:off x="4993321" y="1462142"/>
            <a:ext cx="25710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a:ea typeface="MS PGothic" pitchFamily="34" charset="-128"/>
                <a:cs typeface="+mn-cs"/>
              </a:rPr>
              <a:t>During Trust Term</a:t>
            </a:r>
          </a:p>
        </p:txBody>
      </p:sp>
      <p:cxnSp>
        <p:nvCxnSpPr>
          <p:cNvPr id="7" name="Straight Arrow Connector 6"/>
          <p:cNvCxnSpPr/>
          <p:nvPr/>
        </p:nvCxnSpPr>
        <p:spPr>
          <a:xfrm>
            <a:off x="8084048" y="3467544"/>
            <a:ext cx="0" cy="171015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 Box 93"/>
          <p:cNvSpPr txBox="1">
            <a:spLocks noChangeArrowheads="1"/>
          </p:cNvSpPr>
          <p:nvPr/>
        </p:nvSpPr>
        <p:spPr bwMode="auto">
          <a:xfrm>
            <a:off x="884810" y="5494687"/>
            <a:ext cx="4964112" cy="707886"/>
          </a:xfrm>
          <a:prstGeom prst="rect">
            <a:avLst/>
          </a:prstGeom>
          <a:solidFill>
            <a:schemeClr val="bg1">
              <a:lumMod val="85000"/>
            </a:schemeClr>
          </a:solidFill>
          <a:ln>
            <a:noFill/>
          </a:ln>
          <a:effectLst/>
        </p:spPr>
        <p:txBody>
          <a:bodyPr wrap="square">
            <a:spAutoFit/>
          </a:bodyPr>
          <a:lstStyle>
            <a:lvl1pPr marL="342900" indent="-342900">
              <a:tabLst>
                <a:tab pos="0" algn="l"/>
                <a:tab pos="58738" algn="l"/>
              </a:tabLst>
              <a:defRPr sz="2400">
                <a:solidFill>
                  <a:schemeClr val="tx1"/>
                </a:solidFill>
                <a:latin typeface="Cambria" pitchFamily="18" charset="0"/>
                <a:ea typeface="MS PGothic"/>
                <a:cs typeface="MS PGothic"/>
              </a:defRPr>
            </a:lvl1pPr>
            <a:lvl2pPr marL="117475" indent="-3175">
              <a:tabLst>
                <a:tab pos="0" algn="l"/>
                <a:tab pos="58738" algn="l"/>
              </a:tabLst>
              <a:defRPr sz="2400">
                <a:solidFill>
                  <a:schemeClr val="tx1"/>
                </a:solidFill>
                <a:latin typeface="Cambria" pitchFamily="18" charset="0"/>
                <a:ea typeface="MS PGothic"/>
                <a:cs typeface="MS PGothic"/>
              </a:defRPr>
            </a:lvl2pPr>
            <a:lvl3pPr marL="398463" indent="-115888">
              <a:tabLst>
                <a:tab pos="0" algn="l"/>
                <a:tab pos="58738" algn="l"/>
              </a:tabLst>
              <a:defRPr sz="2400">
                <a:solidFill>
                  <a:schemeClr val="tx1"/>
                </a:solidFill>
                <a:latin typeface="Cambria" pitchFamily="18" charset="0"/>
                <a:ea typeface="MS PGothic"/>
                <a:cs typeface="MS PGothic"/>
              </a:defRPr>
            </a:lvl3pPr>
            <a:lvl4pPr marL="1600200" indent="-228600">
              <a:tabLst>
                <a:tab pos="0" algn="l"/>
                <a:tab pos="58738" algn="l"/>
              </a:tabLst>
              <a:defRPr sz="2400">
                <a:solidFill>
                  <a:schemeClr val="tx1"/>
                </a:solidFill>
                <a:latin typeface="Cambria" pitchFamily="18" charset="0"/>
                <a:ea typeface="MS PGothic"/>
                <a:cs typeface="MS PGothic"/>
              </a:defRPr>
            </a:lvl4pPr>
            <a:lvl5pPr marL="2057400" indent="-228600">
              <a:tabLst>
                <a:tab pos="0" algn="l"/>
                <a:tab pos="58738" algn="l"/>
              </a:tabLst>
              <a:defRPr sz="2400">
                <a:solidFill>
                  <a:schemeClr val="tx1"/>
                </a:solidFill>
                <a:latin typeface="Cambria" pitchFamily="18" charset="0"/>
                <a:ea typeface="MS PGothic"/>
                <a:cs typeface="MS PGothic"/>
              </a:defRPr>
            </a:lvl5pPr>
            <a:lvl6pPr marL="25146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a:cs typeface="MS PGothic"/>
              </a:defRPr>
            </a:lvl6pPr>
            <a:lvl7pPr marL="29718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a:cs typeface="MS PGothic"/>
              </a:defRPr>
            </a:lvl7pPr>
            <a:lvl8pPr marL="34290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a:cs typeface="MS PGothic"/>
              </a:defRPr>
            </a:lvl8pPr>
            <a:lvl9pPr marL="3886200" indent="-228600" algn="ctr" eaLnBrk="0" fontAlgn="base" hangingPunct="0">
              <a:lnSpc>
                <a:spcPct val="90000"/>
              </a:lnSpc>
              <a:spcBef>
                <a:spcPct val="20000"/>
              </a:spcBef>
              <a:spcAft>
                <a:spcPct val="0"/>
              </a:spcAft>
              <a:tabLst>
                <a:tab pos="0" algn="l"/>
                <a:tab pos="58738" algn="l"/>
              </a:tabLst>
              <a:defRPr sz="2400">
                <a:solidFill>
                  <a:schemeClr val="tx1"/>
                </a:solidFill>
                <a:latin typeface="Cambria" pitchFamily="18" charset="0"/>
                <a:ea typeface="MS PGothic"/>
                <a:cs typeface="MS PGothic"/>
              </a:defRPr>
            </a:lvl9pPr>
          </a:lstStyle>
          <a:p>
            <a:pPr marL="3175" marR="0" lvl="1" indent="-3175" algn="l" defTabSz="914400" rtl="0" eaLnBrk="1" fontAlgn="auto" latinLnBrk="0" hangingPunct="1">
              <a:lnSpc>
                <a:spcPct val="125000"/>
              </a:lnSpc>
              <a:spcBef>
                <a:spcPct val="25000"/>
              </a:spcBef>
              <a:spcAft>
                <a:spcPts val="0"/>
              </a:spcAft>
              <a:buClrTx/>
              <a:buSzPct val="85000"/>
              <a:buFontTx/>
              <a:buNone/>
              <a:tabLst>
                <a:tab pos="0" algn="l"/>
              </a:tabLst>
              <a:defRPr/>
            </a:pPr>
            <a:r>
              <a:rPr kumimoji="0" lang="en-US" sz="1000" b="1" i="0" u="none" strike="noStrike" kern="1200" cap="none" spc="0" normalizeH="0" baseline="0" noProof="0" dirty="0">
                <a:ln>
                  <a:noFill/>
                </a:ln>
                <a:solidFill>
                  <a:srgbClr val="000000"/>
                </a:solidFill>
                <a:effectLst/>
                <a:uLnTx/>
                <a:uFillTx/>
                <a:latin typeface="Calibri"/>
                <a:ea typeface="MS PGothic" pitchFamily="34" charset="-128"/>
                <a:cs typeface="+mn-cs"/>
              </a:rPr>
              <a:t>* CLAT Assumptions:</a:t>
            </a:r>
          </a:p>
          <a:p>
            <a:pPr marL="293688" marR="0" lvl="2" indent="-115888" algn="l" defTabSz="914400" rtl="0" eaLnBrk="1" fontAlgn="auto" latinLnBrk="0" hangingPunct="1">
              <a:lnSpc>
                <a:spcPct val="125000"/>
              </a:lnSpc>
              <a:spcBef>
                <a:spcPct val="25000"/>
              </a:spcBef>
              <a:spcAft>
                <a:spcPts val="0"/>
              </a:spcAft>
              <a:buClrTx/>
              <a:buSzPct val="85000"/>
              <a:buFont typeface="Wingdings" pitchFamily="2" charset="2"/>
              <a:buChar char="§"/>
              <a:tabLst>
                <a:tab pos="0" algn="l"/>
                <a:tab pos="58738" algn="l"/>
              </a:tabLst>
              <a:defRPr/>
            </a:pPr>
            <a:r>
              <a:rPr kumimoji="0" lang="en-US" sz="1000" b="0" i="0" u="none" strike="noStrike" kern="1200" cap="none" spc="0" normalizeH="0" baseline="0" noProof="0" dirty="0">
                <a:ln>
                  <a:noFill/>
                </a:ln>
                <a:solidFill>
                  <a:srgbClr val="000000"/>
                </a:solidFill>
                <a:effectLst/>
                <a:uLnTx/>
                <a:uFillTx/>
                <a:latin typeface="Calibri"/>
                <a:ea typeface="MS PGothic"/>
              </a:rPr>
              <a:t>CLAT Term (years): 10 years;  Rate of Return: 3% growth; Payout Rate:  6.7%; IRC Section 7520 rate:  </a:t>
            </a:r>
            <a:r>
              <a:rPr lang="en-US" sz="1000" dirty="0">
                <a:solidFill>
                  <a:srgbClr val="000000"/>
                </a:solidFill>
                <a:latin typeface="Calibri"/>
              </a:rPr>
              <a:t>0.5</a:t>
            </a:r>
            <a:r>
              <a:rPr kumimoji="0" lang="en-US" sz="1000" b="0" i="0" u="none" strike="noStrike" kern="1200" cap="none" spc="0" normalizeH="0" baseline="0" noProof="0" dirty="0">
                <a:ln>
                  <a:noFill/>
                </a:ln>
                <a:solidFill>
                  <a:srgbClr val="000000"/>
                </a:solidFill>
                <a:effectLst/>
                <a:uLnTx/>
                <a:uFillTx/>
                <a:latin typeface="Calibri"/>
                <a:ea typeface="MS PGothic"/>
              </a:rPr>
              <a:t>%.</a:t>
            </a:r>
          </a:p>
        </p:txBody>
      </p:sp>
      <p:sp>
        <p:nvSpPr>
          <p:cNvPr id="34" name="TextBox 33"/>
          <p:cNvSpPr txBox="1"/>
          <p:nvPr/>
        </p:nvSpPr>
        <p:spPr>
          <a:xfrm>
            <a:off x="7626848" y="6587195"/>
            <a:ext cx="1462022" cy="203133"/>
          </a:xfrm>
          <a:prstGeom prst="rect">
            <a:avLst/>
          </a:prstGeom>
          <a:noFill/>
        </p:spPr>
        <p:txBody>
          <a:bodyPr wrap="square" rtlCol="0">
            <a:spAutoFit/>
          </a:bodyPr>
          <a:lstStyle/>
          <a:p>
            <a:pPr marL="0" marR="0" lvl="0" indent="0" algn="l" defTabSz="914400" rtl="0" eaLnBrk="0" fontAlgn="auto" latinLnBrk="0" hangingPunct="0">
              <a:lnSpc>
                <a:spcPct val="90000"/>
              </a:lnSpc>
              <a:spcBef>
                <a:spcPts val="0"/>
              </a:spcBef>
              <a:spcAft>
                <a:spcPts val="50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Calibri"/>
                <a:ea typeface="+mn-ea"/>
                <a:cs typeface="+mn-cs"/>
              </a:rPr>
              <a:t>CRN-3032537-040720  </a:t>
            </a:r>
          </a:p>
        </p:txBody>
      </p:sp>
      <p:grpSp>
        <p:nvGrpSpPr>
          <p:cNvPr id="35" name="Group 34"/>
          <p:cNvGrpSpPr/>
          <p:nvPr/>
        </p:nvGrpSpPr>
        <p:grpSpPr>
          <a:xfrm>
            <a:off x="7932613" y="2901773"/>
            <a:ext cx="333942" cy="338554"/>
            <a:chOff x="6106038" y="1851785"/>
            <a:chExt cx="333942" cy="338554"/>
          </a:xfrm>
        </p:grpSpPr>
        <p:sp>
          <p:nvSpPr>
            <p:cNvPr id="37" name="Text Box 192"/>
            <p:cNvSpPr txBox="1">
              <a:spLocks noChangeArrowheads="1"/>
            </p:cNvSpPr>
            <p:nvPr/>
          </p:nvSpPr>
          <p:spPr bwMode="auto">
            <a:xfrm>
              <a:off x="6117717" y="1851785"/>
              <a:ext cx="3222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mbria" pitchFamily="18" charset="0"/>
                  <a:ea typeface="MS PGothic" pitchFamily="34" charset="-128"/>
                  <a:cs typeface="+mn-cs"/>
                </a:rPr>
                <a:t>1</a:t>
              </a:r>
            </a:p>
          </p:txBody>
        </p:sp>
        <p:sp>
          <p:nvSpPr>
            <p:cNvPr id="39" name="Oval 191"/>
            <p:cNvSpPr>
              <a:spLocks noChangeArrowheads="1"/>
            </p:cNvSpPr>
            <p:nvPr/>
          </p:nvSpPr>
          <p:spPr bwMode="auto">
            <a:xfrm>
              <a:off x="6106038" y="1868053"/>
              <a:ext cx="318065" cy="306019"/>
            </a:xfrm>
            <a:prstGeom prst="ellipse">
              <a:avLst/>
            </a:prstGeom>
            <a:noFill/>
            <a:ln w="9525" algn="ctr">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grpSp>
      <p:sp>
        <p:nvSpPr>
          <p:cNvPr id="50" name="Rectangle 180"/>
          <p:cNvSpPr>
            <a:spLocks noChangeArrowheads="1"/>
          </p:cNvSpPr>
          <p:nvPr/>
        </p:nvSpPr>
        <p:spPr bwMode="auto">
          <a:xfrm>
            <a:off x="7379383" y="5267396"/>
            <a:ext cx="1424523" cy="652072"/>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a:ea typeface="+mn-ea"/>
              <a:cs typeface="+mn-cs"/>
            </a:endParaRPr>
          </a:p>
        </p:txBody>
      </p:sp>
      <p:sp>
        <p:nvSpPr>
          <p:cNvPr id="51" name="Text Box 113"/>
          <p:cNvSpPr txBox="1">
            <a:spLocks noChangeArrowheads="1"/>
          </p:cNvSpPr>
          <p:nvPr/>
        </p:nvSpPr>
        <p:spPr bwMode="auto">
          <a:xfrm>
            <a:off x="7482045" y="5285969"/>
            <a:ext cx="126489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Calibri"/>
                <a:ea typeface="MS PGothic" pitchFamily="34" charset="-128"/>
                <a:cs typeface="+mn-cs"/>
              </a:rPr>
              <a:t>Remainder Beneficiaries $1,343,916</a:t>
            </a:r>
          </a:p>
        </p:txBody>
      </p:sp>
      <p:sp>
        <p:nvSpPr>
          <p:cNvPr id="44" name="Text Box 25">
            <a:extLst>
              <a:ext uri="{FF2B5EF4-FFF2-40B4-BE49-F238E27FC236}">
                <a16:creationId xmlns:a16="http://schemas.microsoft.com/office/drawing/2014/main" id="{C7DB52E1-7974-4BD4-A4CB-3724CD715F89}"/>
              </a:ext>
            </a:extLst>
          </p:cNvPr>
          <p:cNvSpPr txBox="1">
            <a:spLocks noChangeArrowheads="1"/>
          </p:cNvSpPr>
          <p:nvPr/>
        </p:nvSpPr>
        <p:spPr bwMode="auto">
          <a:xfrm>
            <a:off x="6122191" y="2256583"/>
            <a:ext cx="1828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ctr" defTabSz="914400" rtl="0" eaLnBrk="1" fontAlgn="auto" latinLnBrk="0" hangingPunct="1">
              <a:lnSpc>
                <a:spcPct val="100000"/>
              </a:lnSpc>
              <a:spcBef>
                <a:spcPct val="25000"/>
              </a:spcBef>
              <a:spcAft>
                <a:spcPts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  Gift Tax Value: $0</a:t>
            </a:r>
          </a:p>
        </p:txBody>
      </p:sp>
    </p:spTree>
    <p:extLst>
      <p:ext uri="{BB962C8B-B14F-4D97-AF65-F5344CB8AC3E}">
        <p14:creationId xmlns:p14="http://schemas.microsoft.com/office/powerpoint/2010/main" val="53305030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Box 9"/>
          <p:cNvSpPr txBox="1">
            <a:spLocks noChangeArrowheads="1"/>
          </p:cNvSpPr>
          <p:nvPr/>
        </p:nvSpPr>
        <p:spPr bwMode="auto">
          <a:xfrm>
            <a:off x="319922" y="1378807"/>
            <a:ext cx="8393772" cy="5055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25000"/>
              </a:lnSpc>
              <a:spcBef>
                <a:spcPts val="200"/>
              </a:spcBef>
              <a:spcAft>
                <a:spcPts val="0"/>
              </a:spcAft>
              <a:buClrTx/>
              <a:buSzTx/>
              <a:buFontTx/>
              <a:buNone/>
              <a:tabLst>
                <a:tab pos="0" algn="l"/>
              </a:tabLst>
              <a:defRPr/>
            </a:pPr>
            <a:r>
              <a:rPr kumimoji="0" lang="en-US" sz="1400" b="1" i="0" u="none" strike="noStrike" kern="1200" cap="none" spc="0" normalizeH="0" baseline="0" noProof="0" dirty="0">
                <a:ln>
                  <a:noFill/>
                </a:ln>
                <a:solidFill>
                  <a:srgbClr val="98002E"/>
                </a:solidFill>
                <a:effectLst/>
                <a:uLnTx/>
                <a:uFillTx/>
                <a:latin typeface="Calibri"/>
                <a:ea typeface="MS PGothic" pitchFamily="34" charset="-128"/>
                <a:cs typeface="+mn-cs"/>
              </a:rPr>
              <a:t>Design flexibility</a:t>
            </a:r>
          </a:p>
          <a:p>
            <a:pPr marL="168275" marR="0" lvl="1" indent="-168275" algn="just" defTabSz="914400" rtl="0" eaLnBrk="1" fontAlgn="auto" latinLnBrk="0" hangingPunct="1">
              <a:lnSpc>
                <a:spcPct val="125000"/>
              </a:lnSpc>
              <a:spcBef>
                <a:spcPts val="3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A CLAT can be implemented during the donor’s lifetime or at death, although often established at death under the terms of a Will or revocable trust.  </a:t>
            </a:r>
          </a:p>
          <a:p>
            <a:pPr marL="168275" marR="0" lvl="1" indent="-168275" algn="just" defTabSz="914400" rtl="0" eaLnBrk="1" fontAlgn="auto" latinLnBrk="0" hangingPunct="1">
              <a:lnSpc>
                <a:spcPct val="125000"/>
              </a:lnSpc>
              <a:spcBef>
                <a:spcPts val="3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In some circumstances, the donor may be the trustee.</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Donor may change the charitable beneficiary, if trust is drafted to accommodate this flexibility.</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There are no limitations on the annual payout rate (maximum or minimum) or the trust term duration.</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The annuity payout rate can start at a low percentage and be increased annually allowing more assets to appreciate inside of the trust in the earlier years.  Practitioners generally recommend annual increase no greater than 20%.</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The trust term can be structured to minimize gift taxes (i.e. “zeroed out” CLAT); however, this will reduce the amount transferred to the remainder beneficiary. </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If desired, income/assets distributed to charity may be replaced through the use of life insurance. </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A CLAT is often used in concert with a split dollar life insurance design.   At the end of the CLAT term, the remainder assets may be used to unwind the split dollar arrangement.</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Asset valuation discounts may be available to lower the value for gift /estate tax purposes.</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Inter </a:t>
            </a:r>
            <a:r>
              <a:rPr kumimoji="0" lang="en-US" sz="1200" b="0" i="0" u="none" strike="noStrike" kern="1200" cap="none" spc="0" normalizeH="0" baseline="0" noProof="0" dirty="0" err="1">
                <a:ln>
                  <a:noFill/>
                </a:ln>
                <a:solidFill>
                  <a:prstClr val="black"/>
                </a:solidFill>
                <a:effectLst/>
                <a:uLnTx/>
                <a:uFillTx/>
                <a:latin typeface="Calibri"/>
                <a:ea typeface="MS PGothic" pitchFamily="34" charset="-128"/>
                <a:cs typeface="+mn-cs"/>
              </a:rPr>
              <a:t>vivos</a:t>
            </a:r>
            <a:r>
              <a:rPr kumimoji="0" lang="en-US" sz="1200" b="0" i="0" u="none" strike="noStrike" kern="1200" cap="none" spc="0" normalizeH="0" baseline="0" noProof="0" dirty="0">
                <a:ln>
                  <a:noFill/>
                </a:ln>
                <a:solidFill>
                  <a:prstClr val="black"/>
                </a:solidFill>
                <a:effectLst/>
                <a:uLnTx/>
                <a:uFillTx/>
                <a:latin typeface="Calibri"/>
                <a:ea typeface="MS PGothic" pitchFamily="34" charset="-128"/>
                <a:cs typeface="+mn-cs"/>
              </a:rPr>
              <a:t> CLATs can either be a grantor trust or non-grantor trust.</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S PGothic" pitchFamily="34" charset="-128"/>
                <a:cs typeface="Calibri" panose="020F0502020204030204" pitchFamily="34" charset="0"/>
              </a:rPr>
              <a:t>If structured as a grantor trust, the donor/grantor will continue to be taxed on the trust income under the grantor trust rules.  The donor/grantor would be entitled to an income tax charitable deduction at the time of the gift equal to the present value of the charity’s annuity interest.</a:t>
            </a:r>
          </a:p>
          <a:p>
            <a:pPr marL="168275" marR="0" lvl="1" indent="-168275" algn="just" defTabSz="914400" rtl="0" eaLnBrk="1" fontAlgn="auto" latinLnBrk="0" hangingPunct="1">
              <a:lnSpc>
                <a:spcPct val="125000"/>
              </a:lnSpc>
              <a:spcBef>
                <a:spcPct val="25000"/>
              </a:spcBef>
              <a:spcAft>
                <a:spcPts val="0"/>
              </a:spcAft>
              <a:buClrTx/>
              <a:buSzPct val="85000"/>
              <a:buFontTx/>
              <a:buChar char="•"/>
              <a:tabLst>
                <a:tab pos="0" algn="l"/>
              </a:tabLst>
              <a:defRPr/>
            </a:pPr>
            <a:endParaRPr kumimoji="0" lang="en-US" sz="1200" b="0" i="0" u="none" strike="noStrike" kern="1200" cap="none" spc="0" normalizeH="0" baseline="0" noProof="0" dirty="0">
              <a:ln>
                <a:noFill/>
              </a:ln>
              <a:solidFill>
                <a:prstClr val="black"/>
              </a:solidFill>
              <a:effectLst/>
              <a:highlight>
                <a:srgbClr val="FFFF00"/>
              </a:highlight>
              <a:uLnTx/>
              <a:uFillTx/>
              <a:latin typeface="Calibri"/>
              <a:ea typeface="MS PGothic" pitchFamily="34" charset="-128"/>
              <a:cs typeface="+mn-cs"/>
            </a:endParaRPr>
          </a:p>
        </p:txBody>
      </p:sp>
      <p:sp>
        <p:nvSpPr>
          <p:cNvPr id="42" name="Title 5"/>
          <p:cNvSpPr txBox="1">
            <a:spLocks/>
          </p:cNvSpPr>
          <p:nvPr/>
        </p:nvSpPr>
        <p:spPr>
          <a:xfrm>
            <a:off x="457199" y="375381"/>
            <a:ext cx="6584624" cy="73855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Georgia" panose="02040502050405020303" pitchFamily="18" charset="0"/>
                <a:ea typeface="+mj-ea"/>
                <a:cs typeface="+mj-cs"/>
              </a:rPr>
              <a:t>Charitable Lead Annuity Trust (CLAT)</a:t>
            </a:r>
            <a:r>
              <a:rPr kumimoji="0" lang="en-US" sz="2800" b="1" i="0" u="none" strike="noStrike" kern="1200" cap="none" spc="0" normalizeH="0" baseline="0" noProof="0" dirty="0">
                <a:ln>
                  <a:noFill/>
                </a:ln>
                <a:solidFill>
                  <a:prstClr val="white"/>
                </a:solidFill>
                <a:effectLst/>
                <a:uLnTx/>
                <a:uFillTx/>
                <a:latin typeface="Calibri"/>
                <a:ea typeface="+mj-ea"/>
                <a:cs typeface="+mj-cs"/>
              </a:rPr>
              <a:t>)</a:t>
            </a:r>
          </a:p>
        </p:txBody>
      </p:sp>
      <p:sp>
        <p:nvSpPr>
          <p:cNvPr id="5" name="TextBox 4"/>
          <p:cNvSpPr txBox="1"/>
          <p:nvPr/>
        </p:nvSpPr>
        <p:spPr>
          <a:xfrm>
            <a:off x="7681978" y="6641018"/>
            <a:ext cx="1462022" cy="203133"/>
          </a:xfrm>
          <a:prstGeom prst="rect">
            <a:avLst/>
          </a:prstGeom>
          <a:noFill/>
        </p:spPr>
        <p:txBody>
          <a:bodyPr wrap="square" rtlCol="0">
            <a:spAutoFit/>
          </a:bodyPr>
          <a:lstStyle/>
          <a:p>
            <a:pPr marL="0" marR="0" lvl="0" indent="0" algn="l" defTabSz="914400" rtl="0" eaLnBrk="0" fontAlgn="auto" latinLnBrk="0" hangingPunct="0">
              <a:lnSpc>
                <a:spcPct val="90000"/>
              </a:lnSpc>
              <a:spcBef>
                <a:spcPts val="0"/>
              </a:spcBef>
              <a:spcAft>
                <a:spcPts val="50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CRN-3032537-040720 </a:t>
            </a:r>
          </a:p>
        </p:txBody>
      </p:sp>
    </p:spTree>
    <p:extLst>
      <p:ext uri="{BB962C8B-B14F-4D97-AF65-F5344CB8AC3E}">
        <p14:creationId xmlns:p14="http://schemas.microsoft.com/office/powerpoint/2010/main" val="3644269921"/>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10"/>
          <p:cNvSpPr txBox="1">
            <a:spLocks noChangeArrowheads="1"/>
          </p:cNvSpPr>
          <p:nvPr/>
        </p:nvSpPr>
        <p:spPr bwMode="auto">
          <a:xfrm>
            <a:off x="355001" y="1197725"/>
            <a:ext cx="8337177"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288925" indent="-1206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marL="0" marR="0" lvl="0" indent="0" algn="l" defTabSz="914400" rtl="0" eaLnBrk="1" fontAlgn="auto" latinLnBrk="0" hangingPunct="1">
              <a:lnSpc>
                <a:spcPct val="125000"/>
              </a:lnSpc>
              <a:spcBef>
                <a:spcPts val="200"/>
              </a:spcBef>
              <a:spcAft>
                <a:spcPts val="0"/>
              </a:spcAft>
              <a:buClrTx/>
              <a:buSzTx/>
              <a:buFontTx/>
              <a:buNone/>
              <a:tabLst/>
              <a:defRPr/>
            </a:pPr>
            <a:r>
              <a:rPr kumimoji="0" lang="en-US" sz="1400" b="1" i="0" u="none" strike="noStrike" kern="1200" cap="none" spc="0" normalizeH="0" baseline="0" noProof="0" dirty="0">
                <a:ln>
                  <a:noFill/>
                </a:ln>
                <a:solidFill>
                  <a:srgbClr val="98002E"/>
                </a:solidFill>
                <a:effectLst/>
                <a:uLnTx/>
                <a:uFillTx/>
                <a:latin typeface="Calibri"/>
                <a:ea typeface="MS PGothic" pitchFamily="34" charset="-128"/>
                <a:cs typeface="+mn-cs"/>
              </a:rPr>
              <a:t>Considerations</a:t>
            </a:r>
          </a:p>
          <a:p>
            <a:pPr marL="168275" marR="0" lvl="1" indent="-168275" algn="just" defTabSz="914400" rtl="0" eaLnBrk="1" fontAlgn="auto" latinLnBrk="0" hangingPunct="1">
              <a:lnSpc>
                <a:spcPct val="120000"/>
              </a:lnSpc>
              <a:spcBef>
                <a:spcPts val="3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After the initial contribution, future additions to the trust are not permitted.</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If not structured as a grantor trust, trust income will not be taxed to the donor and no income tax deduction will be allowed.</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A taxable gift may result if the remainder beneficiary is someone other than the donor/spouse.</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CLATs are not useful for generation-skipping transfers (GST) to grandchildren and later generations because the trust assets are not valued for GST tax purposes until the trust terminates.</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If the CLAT assets do not provide sufficient income to make the required payments to charity, “like-kind” transfers may be required. </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A volatile asset value would cause the income to the charity to fluctuate with the trust asset value.</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Legal and ongoing administrative fees (i.e. income tax reporting and trustee) are involved.</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Trust assets may underperform.  Income payments stop if depleted (no guarantee of a value at the end of the trust term).  </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The cost basis of the donor is carried over to the trust if the transfer occurs during the lifetime of the donor.</a:t>
            </a:r>
          </a:p>
          <a:p>
            <a:pPr marL="168275" marR="0" lvl="1" indent="-168275" algn="just" defTabSz="914400" rtl="0" eaLnBrk="1" fontAlgn="auto" latinLnBrk="0" hangingPunct="1">
              <a:lnSpc>
                <a:spcPct val="120000"/>
              </a:lnSpc>
              <a:spcBef>
                <a:spcPct val="25000"/>
              </a:spcBef>
              <a:spcAft>
                <a:spcPts val="0"/>
              </a:spcAft>
              <a:buClrTx/>
              <a:buSzPct val="85000"/>
              <a:buFontTx/>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Under the Tax Cuts and Jobs Act of 2017 </a:t>
            </a:r>
          </a:p>
          <a:p>
            <a:pPr marL="277495" marR="0" lvl="1" indent="-171450" algn="just" defTabSz="914400" rtl="0" eaLnBrk="1" fontAlgn="auto" latinLnBrk="0" hangingPunct="1">
              <a:lnSpc>
                <a:spcPct val="120000"/>
              </a:lnSpc>
              <a:spcBef>
                <a:spcPct val="25000"/>
              </a:spcBef>
              <a:spcAft>
                <a:spcPts val="0"/>
              </a:spcAft>
              <a:buClrTx/>
              <a:buSzPct val="85000"/>
              <a:buFont typeface="Wingdings" panose="05000000000000000000" pitchFamily="2" charset="2"/>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The limit on an individual's contributions of cash to qualified charitable organizations is increased from 50% to 60% of donor's contribution base.  Cash contributions that are taken into account under the 60% limit aren't taken into account for purposes of applying the 50% limit (Code Sec. 170(b)(1)(G)(iii)(I)), but the 30% and 50% limits are applied for a tax year by reducing the aggregate contribution limit allowed for that year by the aggregate cash contributions allowed under the 60% limit for the year.  The increased 60%-of-contribution-base limit is effective for tax years beginning after December 31, 2017, and before January 1, 2026.</a:t>
            </a:r>
          </a:p>
          <a:p>
            <a:pPr marL="277495" marR="0" lvl="1" indent="-171450" algn="just" defTabSz="914400" rtl="0" eaLnBrk="1" fontAlgn="auto" latinLnBrk="0" hangingPunct="1">
              <a:lnSpc>
                <a:spcPct val="120000"/>
              </a:lnSpc>
              <a:spcBef>
                <a:spcPct val="25000"/>
              </a:spcBef>
              <a:spcAft>
                <a:spcPts val="0"/>
              </a:spcAft>
              <a:buClrTx/>
              <a:buSzPct val="85000"/>
              <a:buFont typeface="Wingdings" panose="05000000000000000000" pitchFamily="2" charset="2"/>
              <a:buChar char="§"/>
              <a:tabLst>
                <a:tab pos="0" algn="l"/>
              </a:tabLst>
              <a:defRPr/>
            </a:pPr>
            <a:r>
              <a:rPr kumimoji="0" lang="en-US" sz="1200" b="0" i="0" u="none" strike="noStrike" kern="1200" cap="none" spc="0" normalizeH="0" baseline="0" noProof="0" dirty="0">
                <a:ln>
                  <a:noFill/>
                </a:ln>
                <a:solidFill>
                  <a:srgbClr val="000000"/>
                </a:solidFill>
                <a:effectLst/>
                <a:uLnTx/>
                <a:uFillTx/>
                <a:latin typeface="Calibri"/>
                <a:ea typeface="MS PGothic" pitchFamily="34" charset="-128"/>
                <a:cs typeface="+mn-cs"/>
              </a:rPr>
              <a:t>No charitable deduction is allowed for a payment to a college or university in exchange for which the contributor receives the right to purchase tickets or seating at an athletic event (Code Sec. 170(l)(1) as amended by 2017 Tax Cuts and Jobs Act 13704(a)).  This rule is effective in tax years beginning after December 31, 2017.</a:t>
            </a:r>
          </a:p>
        </p:txBody>
      </p:sp>
      <p:sp>
        <p:nvSpPr>
          <p:cNvPr id="42" name="Title 5"/>
          <p:cNvSpPr txBox="1">
            <a:spLocks/>
          </p:cNvSpPr>
          <p:nvPr/>
        </p:nvSpPr>
        <p:spPr>
          <a:xfrm>
            <a:off x="457199" y="375381"/>
            <a:ext cx="6584624" cy="73855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bg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Georgia" panose="02040502050405020303" pitchFamily="18" charset="0"/>
                <a:ea typeface="+mj-ea"/>
                <a:cs typeface="+mj-cs"/>
              </a:rPr>
              <a:t>Charitable Lead Annuity Trust (CLAT)</a:t>
            </a:r>
          </a:p>
        </p:txBody>
      </p:sp>
      <p:sp>
        <p:nvSpPr>
          <p:cNvPr id="5" name="TextBox 4"/>
          <p:cNvSpPr txBox="1"/>
          <p:nvPr/>
        </p:nvSpPr>
        <p:spPr>
          <a:xfrm>
            <a:off x="7681978" y="6641018"/>
            <a:ext cx="1462022" cy="203133"/>
          </a:xfrm>
          <a:prstGeom prst="rect">
            <a:avLst/>
          </a:prstGeom>
          <a:noFill/>
        </p:spPr>
        <p:txBody>
          <a:bodyPr wrap="square" rtlCol="0">
            <a:spAutoFit/>
          </a:bodyPr>
          <a:lstStyle/>
          <a:p>
            <a:pPr marL="0" marR="0" lvl="0" indent="0" algn="l" defTabSz="914400" rtl="0" eaLnBrk="0" fontAlgn="auto" latinLnBrk="0" hangingPunct="0">
              <a:lnSpc>
                <a:spcPct val="90000"/>
              </a:lnSpc>
              <a:spcBef>
                <a:spcPts val="0"/>
              </a:spcBef>
              <a:spcAft>
                <a:spcPts val="50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Calibri"/>
                <a:ea typeface="+mn-ea"/>
                <a:cs typeface="+mn-cs"/>
              </a:rPr>
              <a:t>CRN-3032537-040720  </a:t>
            </a:r>
            <a:endParaRPr kumimoji="0" lang="en-US" sz="800" b="0" i="0" u="none" strike="noStrike" kern="1200" cap="none" spc="0" normalizeH="0" baseline="0" noProof="0" dirty="0">
              <a:ln>
                <a:noFill/>
              </a:ln>
              <a:solidFill>
                <a:srgbClr val="000000"/>
              </a:solidFill>
              <a:effectLst/>
              <a:uLnTx/>
              <a:uFillTx/>
              <a:latin typeface="Calibri"/>
              <a:ea typeface="+mn-ea"/>
              <a:cs typeface="+mn-cs"/>
            </a:endParaRPr>
          </a:p>
        </p:txBody>
      </p:sp>
    </p:spTree>
    <p:extLst>
      <p:ext uri="{BB962C8B-B14F-4D97-AF65-F5344CB8AC3E}">
        <p14:creationId xmlns:p14="http://schemas.microsoft.com/office/powerpoint/2010/main" val="1285387716"/>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D38F-43EC-4908-9568-E94078884877}"/>
              </a:ext>
            </a:extLst>
          </p:cNvPr>
          <p:cNvSpPr>
            <a:spLocks noGrp="1"/>
          </p:cNvSpPr>
          <p:nvPr>
            <p:ph type="title"/>
          </p:nvPr>
        </p:nvSpPr>
        <p:spPr/>
        <p:txBody>
          <a:bodyPr/>
          <a:lstStyle/>
          <a:p>
            <a:r>
              <a:rPr lang="en-US" dirty="0"/>
              <a:t>Preserving the Legacy</a:t>
            </a:r>
          </a:p>
        </p:txBody>
      </p:sp>
      <p:sp>
        <p:nvSpPr>
          <p:cNvPr id="3" name="Content Placeholder 2">
            <a:extLst>
              <a:ext uri="{FF2B5EF4-FFF2-40B4-BE49-F238E27FC236}">
                <a16:creationId xmlns:a16="http://schemas.microsoft.com/office/drawing/2014/main" id="{7CC3476E-E411-4F0A-9F6C-6ABF4FAF1D5E}"/>
              </a:ext>
            </a:extLst>
          </p:cNvPr>
          <p:cNvSpPr>
            <a:spLocks noGrp="1"/>
          </p:cNvSpPr>
          <p:nvPr>
            <p:ph idx="1"/>
          </p:nvPr>
        </p:nvSpPr>
        <p:spPr>
          <a:xfrm>
            <a:off x="682906" y="2090952"/>
            <a:ext cx="8229600" cy="5403655"/>
          </a:xfrm>
        </p:spPr>
        <p:txBody>
          <a:bodyPr>
            <a:normAutofit/>
          </a:bodyPr>
          <a:lstStyle/>
          <a:p>
            <a:r>
              <a:rPr lang="en-US" dirty="0"/>
              <a:t>“Have your cake and eat it too”</a:t>
            </a:r>
            <a:br>
              <a:rPr lang="en-US" dirty="0"/>
            </a:br>
            <a:endParaRPr lang="en-US" sz="1600" dirty="0"/>
          </a:p>
          <a:p>
            <a:r>
              <a:rPr lang="en-US" dirty="0"/>
              <a:t>Especially suitable for clients with taxable estate but who cannot part with asset/income</a:t>
            </a:r>
            <a:br>
              <a:rPr lang="en-US" dirty="0"/>
            </a:br>
            <a:endParaRPr lang="en-US" sz="1600" dirty="0"/>
          </a:p>
          <a:p>
            <a:r>
              <a:rPr lang="en-US" dirty="0" err="1"/>
              <a:t>Intervivos</a:t>
            </a:r>
            <a:r>
              <a:rPr lang="en-US" dirty="0"/>
              <a:t> equivalent of a credit-shelter/by-pass trust</a:t>
            </a:r>
            <a:br>
              <a:rPr lang="en-US" dirty="0"/>
            </a:br>
            <a:endParaRPr lang="en-US" sz="1600" dirty="0"/>
          </a:p>
          <a:p>
            <a:r>
              <a:rPr lang="en-US" dirty="0">
                <a:solidFill>
                  <a:sysClr val="windowText" lastClr="000000"/>
                </a:solidFill>
              </a:rPr>
              <a:t>Life insurance in each trust to hedge prior death of a spouse and pay estate tax on assets which cannot be held (e.g., qualified and non-qualified plans)</a:t>
            </a:r>
          </a:p>
          <a:p>
            <a:pPr marL="0" indent="0">
              <a:buNone/>
            </a:pPr>
            <a:endParaRPr lang="en-US" dirty="0"/>
          </a:p>
        </p:txBody>
      </p:sp>
      <p:sp>
        <p:nvSpPr>
          <p:cNvPr id="4" name="Rectangle 3">
            <a:extLst>
              <a:ext uri="{FF2B5EF4-FFF2-40B4-BE49-F238E27FC236}">
                <a16:creationId xmlns:a16="http://schemas.microsoft.com/office/drawing/2014/main" id="{6B74B5F6-8FEF-4787-9745-23BFA50FB489}"/>
              </a:ext>
            </a:extLst>
          </p:cNvPr>
          <p:cNvSpPr/>
          <p:nvPr/>
        </p:nvSpPr>
        <p:spPr>
          <a:xfrm>
            <a:off x="457200" y="1403959"/>
            <a:ext cx="4528099" cy="523220"/>
          </a:xfrm>
          <a:prstGeom prst="rect">
            <a:avLst/>
          </a:prstGeom>
        </p:spPr>
        <p:txBody>
          <a:bodyPr wrap="none">
            <a:spAutoFit/>
          </a:bodyPr>
          <a:lstStyle/>
          <a:p>
            <a:r>
              <a:rPr lang="en-US" sz="2800" b="1" dirty="0"/>
              <a:t>Spousal Lifetime Access Trust</a:t>
            </a:r>
          </a:p>
        </p:txBody>
      </p:sp>
    </p:spTree>
    <p:extLst>
      <p:ext uri="{BB962C8B-B14F-4D97-AF65-F5344CB8AC3E}">
        <p14:creationId xmlns:p14="http://schemas.microsoft.com/office/powerpoint/2010/main" val="1709947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87"/>
          <p:cNvSpPr txBox="1">
            <a:spLocks noChangeArrowheads="1"/>
          </p:cNvSpPr>
          <p:nvPr/>
        </p:nvSpPr>
        <p:spPr bwMode="auto">
          <a:xfrm>
            <a:off x="134938" y="1784253"/>
            <a:ext cx="4675187" cy="2804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algn="l" eaLnBrk="1" hangingPunct="1">
              <a:lnSpc>
                <a:spcPct val="125000"/>
              </a:lnSpc>
              <a:spcBef>
                <a:spcPts val="200"/>
              </a:spcBef>
            </a:pPr>
            <a:r>
              <a:rPr lang="en-US" sz="1300" b="1" dirty="0">
                <a:solidFill>
                  <a:srgbClr val="98002E"/>
                </a:solidFill>
                <a:latin typeface="+mj-lt"/>
              </a:rPr>
              <a:t>Step 1</a:t>
            </a:r>
            <a:endParaRPr lang="en-US" sz="1300" i="1" dirty="0">
              <a:solidFill>
                <a:srgbClr val="98002E"/>
              </a:solidFill>
              <a:latin typeface="+mj-lt"/>
            </a:endParaRPr>
          </a:p>
          <a:p>
            <a:pPr marL="120650" lvl="1" algn="l" eaLnBrk="1" hangingPunct="1">
              <a:lnSpc>
                <a:spcPct val="125000"/>
              </a:lnSpc>
              <a:spcBef>
                <a:spcPts val="100"/>
              </a:spcBef>
              <a:buFontTx/>
              <a:buChar char="•"/>
            </a:pPr>
            <a:r>
              <a:rPr lang="en-US" sz="1200" dirty="0">
                <a:latin typeface="+mj-lt"/>
              </a:rPr>
              <a:t>Grantor transfers $1,000,000 to a SLAT using annual exclusion gifts/lifetime gift exclusion.</a:t>
            </a:r>
          </a:p>
          <a:p>
            <a:pPr>
              <a:lnSpc>
                <a:spcPct val="125000"/>
              </a:lnSpc>
              <a:spcBef>
                <a:spcPts val="500"/>
              </a:spcBef>
            </a:pPr>
            <a:r>
              <a:rPr lang="en-US" sz="1300" b="1" dirty="0">
                <a:solidFill>
                  <a:srgbClr val="98002E"/>
                </a:solidFill>
                <a:latin typeface="+mj-lt"/>
              </a:rPr>
              <a:t>Step 2</a:t>
            </a:r>
          </a:p>
          <a:p>
            <a:pPr marL="120650" lvl="1">
              <a:lnSpc>
                <a:spcPct val="125000"/>
              </a:lnSpc>
              <a:spcBef>
                <a:spcPts val="100"/>
              </a:spcBef>
              <a:buFontTx/>
              <a:buChar char="•"/>
            </a:pPr>
            <a:r>
              <a:rPr lang="en-US" sz="1200" dirty="0">
                <a:latin typeface="+mj-lt"/>
              </a:rPr>
              <a:t>During the lifetime of the non-grantor spouse, the trustee distributes income and principal to the non-grantor spouse as directed by the trust document.  </a:t>
            </a:r>
          </a:p>
          <a:p>
            <a:pPr marL="0" lvl="1" indent="-744537">
              <a:lnSpc>
                <a:spcPct val="125000"/>
              </a:lnSpc>
              <a:spcBef>
                <a:spcPts val="100"/>
              </a:spcBef>
            </a:pPr>
            <a:r>
              <a:rPr lang="en-US" sz="1300" b="1" dirty="0">
                <a:solidFill>
                  <a:srgbClr val="98002E"/>
                </a:solidFill>
                <a:latin typeface="+mj-lt"/>
              </a:rPr>
              <a:t>Step 3</a:t>
            </a:r>
          </a:p>
          <a:p>
            <a:pPr marL="120650" lvl="1">
              <a:lnSpc>
                <a:spcPct val="125000"/>
              </a:lnSpc>
              <a:spcBef>
                <a:spcPts val="100"/>
              </a:spcBef>
              <a:buFontTx/>
              <a:buChar char="•"/>
            </a:pPr>
            <a:r>
              <a:rPr lang="en-US" sz="1200" dirty="0">
                <a:latin typeface="+mj-lt"/>
              </a:rPr>
              <a:t>When the non-grantor spouse dies, the assets, including the appreciated value, pass estate tax free to the beneficiaries, outright or held in trust for their benefit.</a:t>
            </a:r>
          </a:p>
        </p:txBody>
      </p:sp>
      <p:sp>
        <p:nvSpPr>
          <p:cNvPr id="12" name="Oval 39"/>
          <p:cNvSpPr>
            <a:spLocks noChangeArrowheads="1"/>
          </p:cNvSpPr>
          <p:nvPr/>
        </p:nvSpPr>
        <p:spPr bwMode="auto">
          <a:xfrm>
            <a:off x="5246178" y="2758272"/>
            <a:ext cx="762000" cy="701675"/>
          </a:xfrm>
          <a:prstGeom prst="ellipse">
            <a:avLst/>
          </a:prstGeom>
          <a:solidFill>
            <a:srgbClr val="645246"/>
          </a:solidFill>
          <a:ln w="9525">
            <a:solidFill>
              <a:schemeClr val="bg1"/>
            </a:solidFill>
            <a:round/>
            <a:headEnd/>
            <a:tailEnd/>
          </a:ln>
          <a:effectLst>
            <a:outerShdw dist="45791" dir="2021404" algn="ctr" rotWithShape="0">
              <a:srgbClr val="B2B2B2"/>
            </a:outerShdw>
          </a:effectLst>
        </p:spPr>
        <p:txBody>
          <a:bodyPr wrap="none" anchor="ctr"/>
          <a:lstStyle/>
          <a:p>
            <a:pPr algn="l" eaLnBrk="1" hangingPunct="1">
              <a:lnSpc>
                <a:spcPct val="100000"/>
              </a:lnSpc>
              <a:spcBef>
                <a:spcPct val="0"/>
              </a:spcBef>
            </a:pPr>
            <a:endParaRPr lang="en-US" sz="1800">
              <a:latin typeface="Arial" pitchFamily="34" charset="0"/>
            </a:endParaRPr>
          </a:p>
        </p:txBody>
      </p:sp>
      <p:sp>
        <p:nvSpPr>
          <p:cNvPr id="13" name="Oval 38"/>
          <p:cNvSpPr>
            <a:spLocks noChangeArrowheads="1"/>
          </p:cNvSpPr>
          <p:nvPr/>
        </p:nvSpPr>
        <p:spPr bwMode="auto">
          <a:xfrm>
            <a:off x="5255703" y="3648859"/>
            <a:ext cx="762000" cy="693738"/>
          </a:xfrm>
          <a:prstGeom prst="ellipse">
            <a:avLst/>
          </a:prstGeom>
          <a:solidFill>
            <a:schemeClr val="bg1"/>
          </a:solidFill>
          <a:ln w="9525">
            <a:solidFill>
              <a:schemeClr val="tx1"/>
            </a:solidFill>
            <a:round/>
            <a:headEnd/>
            <a:tailEnd/>
          </a:ln>
          <a:effectLst>
            <a:outerShdw dist="45791" dir="2021404" algn="ctr" rotWithShape="0">
              <a:srgbClr val="B2B2B2"/>
            </a:outerShdw>
          </a:effectLst>
        </p:spPr>
        <p:txBody>
          <a:bodyPr wrap="none" anchor="ctr"/>
          <a:lstStyle/>
          <a:p>
            <a:pPr algn="l" eaLnBrk="1" hangingPunct="1">
              <a:lnSpc>
                <a:spcPct val="100000"/>
              </a:lnSpc>
              <a:spcBef>
                <a:spcPct val="0"/>
              </a:spcBef>
            </a:pPr>
            <a:endParaRPr lang="en-US" sz="1800">
              <a:latin typeface="Arial" pitchFamily="34" charset="0"/>
            </a:endParaRPr>
          </a:p>
        </p:txBody>
      </p:sp>
      <p:sp>
        <p:nvSpPr>
          <p:cNvPr id="14" name="AutoShape 16"/>
          <p:cNvSpPr>
            <a:spLocks noChangeArrowheads="1"/>
          </p:cNvSpPr>
          <p:nvPr/>
        </p:nvSpPr>
        <p:spPr bwMode="auto">
          <a:xfrm>
            <a:off x="7626848" y="2756335"/>
            <a:ext cx="914400" cy="762000"/>
          </a:xfrm>
          <a:prstGeom prst="triangle">
            <a:avLst>
              <a:gd name="adj" fmla="val 50000"/>
            </a:avLst>
          </a:prstGeom>
          <a:solidFill>
            <a:srgbClr val="98002E"/>
          </a:solidFill>
          <a:ln w="9525">
            <a:noFill/>
            <a:miter lim="800000"/>
            <a:headEnd/>
            <a:tailEnd/>
          </a:ln>
          <a:effectLst>
            <a:outerShdw blurRad="50800" dist="38100" dir="2700000" algn="tl" rotWithShape="0">
              <a:prstClr val="black">
                <a:alpha val="40000"/>
              </a:prstClr>
            </a:outerShdw>
          </a:effectLst>
        </p:spPr>
        <p:txBody>
          <a:bodyPr wrap="none" anchor="ctr"/>
          <a:lstStyle/>
          <a:p>
            <a:pPr algn="l" eaLnBrk="1" hangingPunct="1">
              <a:lnSpc>
                <a:spcPct val="100000"/>
              </a:lnSpc>
              <a:spcBef>
                <a:spcPct val="0"/>
              </a:spcBef>
            </a:pPr>
            <a:endParaRPr lang="en-US" sz="1800">
              <a:latin typeface="Arial" pitchFamily="34" charset="0"/>
            </a:endParaRPr>
          </a:p>
        </p:txBody>
      </p:sp>
      <p:sp>
        <p:nvSpPr>
          <p:cNvPr id="15" name="Text Box 19"/>
          <p:cNvSpPr txBox="1">
            <a:spLocks noChangeArrowheads="1"/>
          </p:cNvSpPr>
          <p:nvPr/>
        </p:nvSpPr>
        <p:spPr bwMode="auto">
          <a:xfrm>
            <a:off x="4874703" y="2866222"/>
            <a:ext cx="1524000" cy="471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eaLnBrk="1" hangingPunct="1">
              <a:lnSpc>
                <a:spcPct val="100000"/>
              </a:lnSpc>
              <a:spcBef>
                <a:spcPct val="25000"/>
              </a:spcBef>
            </a:pPr>
            <a:r>
              <a:rPr lang="en-US" sz="1100" b="1" dirty="0">
                <a:solidFill>
                  <a:schemeClr val="bg1"/>
                </a:solidFill>
                <a:latin typeface="+mj-lt"/>
              </a:rPr>
              <a:t>Grantor</a:t>
            </a:r>
          </a:p>
          <a:p>
            <a:pPr algn="ctr" eaLnBrk="1" hangingPunct="1">
              <a:lnSpc>
                <a:spcPct val="100000"/>
              </a:lnSpc>
              <a:spcBef>
                <a:spcPct val="25000"/>
              </a:spcBef>
            </a:pPr>
            <a:r>
              <a:rPr lang="en-US" sz="1100" b="1" dirty="0">
                <a:solidFill>
                  <a:schemeClr val="bg1"/>
                </a:solidFill>
                <a:latin typeface="+mj-lt"/>
              </a:rPr>
              <a:t>Spouse</a:t>
            </a:r>
            <a:endParaRPr lang="en-US" sz="900" dirty="0">
              <a:solidFill>
                <a:schemeClr val="bg1"/>
              </a:solidFill>
              <a:latin typeface="+mj-lt"/>
            </a:endParaRPr>
          </a:p>
        </p:txBody>
      </p:sp>
      <p:sp>
        <p:nvSpPr>
          <p:cNvPr id="16" name="Text Box 21"/>
          <p:cNvSpPr txBox="1">
            <a:spLocks noChangeArrowheads="1"/>
          </p:cNvSpPr>
          <p:nvPr/>
        </p:nvSpPr>
        <p:spPr bwMode="auto">
          <a:xfrm>
            <a:off x="7466828" y="3079868"/>
            <a:ext cx="12192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eaLnBrk="1" hangingPunct="1">
              <a:lnSpc>
                <a:spcPct val="100000"/>
              </a:lnSpc>
              <a:spcBef>
                <a:spcPct val="25000"/>
              </a:spcBef>
            </a:pPr>
            <a:r>
              <a:rPr lang="en-US" sz="1500" b="1" dirty="0">
                <a:solidFill>
                  <a:schemeClr val="bg1"/>
                </a:solidFill>
                <a:latin typeface="+mj-lt"/>
              </a:rPr>
              <a:t>SLAT</a:t>
            </a:r>
            <a:endParaRPr lang="en-US" sz="1500" dirty="0">
              <a:solidFill>
                <a:schemeClr val="bg1"/>
              </a:solidFill>
              <a:latin typeface="+mj-lt"/>
            </a:endParaRPr>
          </a:p>
        </p:txBody>
      </p:sp>
      <p:sp>
        <p:nvSpPr>
          <p:cNvPr id="17" name="Line 22"/>
          <p:cNvSpPr>
            <a:spLocks noChangeShapeType="1"/>
          </p:cNvSpPr>
          <p:nvPr/>
        </p:nvSpPr>
        <p:spPr bwMode="auto">
          <a:xfrm>
            <a:off x="6424104" y="2311121"/>
            <a:ext cx="15876" cy="2000647"/>
          </a:xfrm>
          <a:prstGeom prst="line">
            <a:avLst/>
          </a:prstGeom>
          <a:noFill/>
          <a:ln w="9525">
            <a:solidFill>
              <a:schemeClr val="tx1"/>
            </a:solidFill>
            <a:prstDash val="lgDash"/>
            <a:round/>
            <a:headEnd/>
            <a:tailEnd/>
          </a:ln>
          <a:effectLst>
            <a:outerShdw dist="28398" dir="1593903" algn="ctr" rotWithShape="0">
              <a:srgbClr val="DDDDDD"/>
            </a:outerShdw>
          </a:effectLst>
          <a:extLst>
            <a:ext uri="{909E8E84-426E-40DD-AFC4-6F175D3DCCD1}">
              <a14:hiddenFill xmlns:a14="http://schemas.microsoft.com/office/drawing/2010/main">
                <a:noFill/>
              </a14:hiddenFill>
            </a:ext>
          </a:extLst>
        </p:spPr>
        <p:txBody>
          <a:bodyPr/>
          <a:lstStyle/>
          <a:p>
            <a:endParaRPr lang="en-US"/>
          </a:p>
        </p:txBody>
      </p:sp>
      <p:sp>
        <p:nvSpPr>
          <p:cNvPr id="18" name="Line 23"/>
          <p:cNvSpPr>
            <a:spLocks noChangeShapeType="1"/>
          </p:cNvSpPr>
          <p:nvPr/>
        </p:nvSpPr>
        <p:spPr bwMode="auto">
          <a:xfrm>
            <a:off x="5627178" y="2220109"/>
            <a:ext cx="0" cy="4429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24"/>
          <p:cNvSpPr>
            <a:spLocks noChangeShapeType="1"/>
          </p:cNvSpPr>
          <p:nvPr/>
        </p:nvSpPr>
        <p:spPr bwMode="auto">
          <a:xfrm flipH="1">
            <a:off x="8072068" y="2216934"/>
            <a:ext cx="0" cy="5461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Text Box 25"/>
          <p:cNvSpPr txBox="1">
            <a:spLocks noChangeArrowheads="1"/>
          </p:cNvSpPr>
          <p:nvPr/>
        </p:nvSpPr>
        <p:spPr bwMode="auto">
          <a:xfrm>
            <a:off x="6147868" y="1897073"/>
            <a:ext cx="18288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eaLnBrk="1" hangingPunct="1">
              <a:lnSpc>
                <a:spcPct val="100000"/>
              </a:lnSpc>
              <a:spcBef>
                <a:spcPct val="25000"/>
              </a:spcBef>
            </a:pPr>
            <a:r>
              <a:rPr lang="en-US" sz="1200" dirty="0">
                <a:latin typeface="+mj-lt"/>
              </a:rPr>
              <a:t>  Transfer $1,000,000</a:t>
            </a:r>
          </a:p>
        </p:txBody>
      </p:sp>
      <p:sp>
        <p:nvSpPr>
          <p:cNvPr id="21" name="Text Box 29"/>
          <p:cNvSpPr txBox="1">
            <a:spLocks noChangeArrowheads="1"/>
          </p:cNvSpPr>
          <p:nvPr/>
        </p:nvSpPr>
        <p:spPr bwMode="auto">
          <a:xfrm>
            <a:off x="4884228" y="3637747"/>
            <a:ext cx="152400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eaLnBrk="1" hangingPunct="1">
              <a:lnSpc>
                <a:spcPct val="100000"/>
              </a:lnSpc>
              <a:spcBef>
                <a:spcPct val="25000"/>
              </a:spcBef>
            </a:pPr>
            <a:r>
              <a:rPr lang="en-US" sz="1100" b="1" dirty="0">
                <a:latin typeface="+mj-lt"/>
              </a:rPr>
              <a:t>Non-</a:t>
            </a:r>
          </a:p>
          <a:p>
            <a:pPr algn="ctr" eaLnBrk="1" hangingPunct="1">
              <a:lnSpc>
                <a:spcPct val="100000"/>
              </a:lnSpc>
              <a:spcBef>
                <a:spcPct val="25000"/>
              </a:spcBef>
            </a:pPr>
            <a:r>
              <a:rPr lang="en-US" sz="1100" b="1" dirty="0">
                <a:latin typeface="+mj-lt"/>
              </a:rPr>
              <a:t>Grantor</a:t>
            </a:r>
          </a:p>
          <a:p>
            <a:pPr algn="ctr" eaLnBrk="1" hangingPunct="1">
              <a:lnSpc>
                <a:spcPct val="100000"/>
              </a:lnSpc>
              <a:spcBef>
                <a:spcPct val="25000"/>
              </a:spcBef>
            </a:pPr>
            <a:r>
              <a:rPr lang="en-US" sz="1100" b="1" dirty="0">
                <a:latin typeface="+mj-lt"/>
              </a:rPr>
              <a:t>Spouse</a:t>
            </a:r>
          </a:p>
        </p:txBody>
      </p:sp>
      <p:sp>
        <p:nvSpPr>
          <p:cNvPr id="24" name="Line 174"/>
          <p:cNvSpPr>
            <a:spLocks noChangeShapeType="1"/>
          </p:cNvSpPr>
          <p:nvPr/>
        </p:nvSpPr>
        <p:spPr bwMode="auto">
          <a:xfrm flipV="1">
            <a:off x="5627178" y="2216933"/>
            <a:ext cx="2444890" cy="3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25" name="Line 175"/>
          <p:cNvSpPr>
            <a:spLocks noChangeShapeType="1"/>
          </p:cNvSpPr>
          <p:nvPr/>
        </p:nvSpPr>
        <p:spPr bwMode="auto">
          <a:xfrm>
            <a:off x="7953873" y="3518335"/>
            <a:ext cx="5916" cy="63923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27" name="Text Box 177"/>
          <p:cNvSpPr txBox="1">
            <a:spLocks noChangeArrowheads="1"/>
          </p:cNvSpPr>
          <p:nvPr/>
        </p:nvSpPr>
        <p:spPr bwMode="auto">
          <a:xfrm>
            <a:off x="6424103" y="3648859"/>
            <a:ext cx="9715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a:spcBef>
                <a:spcPct val="50000"/>
              </a:spcBef>
            </a:pPr>
            <a:r>
              <a:rPr lang="en-US" sz="1200" dirty="0">
                <a:latin typeface="+mj-lt"/>
              </a:rPr>
              <a:t>Income and Principal</a:t>
            </a:r>
          </a:p>
        </p:txBody>
      </p:sp>
      <p:sp>
        <p:nvSpPr>
          <p:cNvPr id="28" name="Line 178"/>
          <p:cNvSpPr>
            <a:spLocks noChangeShapeType="1"/>
          </p:cNvSpPr>
          <p:nvPr/>
        </p:nvSpPr>
        <p:spPr bwMode="auto">
          <a:xfrm>
            <a:off x="5057266" y="4479121"/>
            <a:ext cx="3566044" cy="790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30" name="Rectangle 180"/>
          <p:cNvSpPr>
            <a:spLocks noChangeArrowheads="1"/>
          </p:cNvSpPr>
          <p:nvPr/>
        </p:nvSpPr>
        <p:spPr bwMode="auto">
          <a:xfrm>
            <a:off x="7448559" y="4900004"/>
            <a:ext cx="1174750" cy="633412"/>
          </a:xfrm>
          <a:prstGeom prst="rect">
            <a:avLst/>
          </a:prstGeom>
          <a:solidFill>
            <a:srgbClr val="005C84"/>
          </a:solidFill>
          <a:ln w="9525" algn="ctr">
            <a:noFill/>
            <a:miter lim="800000"/>
            <a:headEnd/>
            <a:tailEnd/>
          </a:ln>
          <a:effectLst>
            <a:outerShdw blurRad="50800" dist="38100" dir="2700000" algn="tl" rotWithShape="0">
              <a:prstClr val="black">
                <a:alpha val="40000"/>
              </a:prstClr>
            </a:outerShdw>
          </a:effectLst>
        </p:spPr>
        <p:txBody>
          <a:bodyPr wrap="none" anchor="ctr">
            <a:spAutoFit/>
          </a:bodyPr>
          <a:lstStyle/>
          <a:p>
            <a:endParaRPr lang="en-US"/>
          </a:p>
        </p:txBody>
      </p:sp>
      <p:sp>
        <p:nvSpPr>
          <p:cNvPr id="31" name="Text Box 181"/>
          <p:cNvSpPr txBox="1">
            <a:spLocks noChangeArrowheads="1"/>
          </p:cNvSpPr>
          <p:nvPr/>
        </p:nvSpPr>
        <p:spPr bwMode="auto">
          <a:xfrm>
            <a:off x="7460988" y="5078210"/>
            <a:ext cx="117475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a:spcBef>
                <a:spcPct val="50000"/>
              </a:spcBef>
            </a:pPr>
            <a:r>
              <a:rPr lang="en-US" sz="1200" b="1" dirty="0">
                <a:solidFill>
                  <a:schemeClr val="bg1"/>
                </a:solidFill>
                <a:latin typeface="+mj-lt"/>
              </a:rPr>
              <a:t>Beneficiaries</a:t>
            </a:r>
          </a:p>
        </p:txBody>
      </p:sp>
      <p:sp>
        <p:nvSpPr>
          <p:cNvPr id="34" name="Text Box 184"/>
          <p:cNvSpPr txBox="1">
            <a:spLocks noChangeArrowheads="1"/>
          </p:cNvSpPr>
          <p:nvPr/>
        </p:nvSpPr>
        <p:spPr bwMode="auto">
          <a:xfrm>
            <a:off x="6202772" y="4838897"/>
            <a:ext cx="130420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a:spcBef>
                <a:spcPct val="50000"/>
              </a:spcBef>
            </a:pPr>
            <a:r>
              <a:rPr lang="en-US" sz="1200" dirty="0" err="1">
                <a:latin typeface="+mj-lt"/>
              </a:rPr>
              <a:t>Unappointed</a:t>
            </a:r>
            <a:r>
              <a:rPr lang="en-US" sz="1200" dirty="0">
                <a:latin typeface="+mj-lt"/>
              </a:rPr>
              <a:t> trust property at non-grantor’s death</a:t>
            </a:r>
          </a:p>
        </p:txBody>
      </p:sp>
      <p:sp>
        <p:nvSpPr>
          <p:cNvPr id="36" name="Text Box 186"/>
          <p:cNvSpPr txBox="1">
            <a:spLocks noChangeArrowheads="1"/>
          </p:cNvSpPr>
          <p:nvPr/>
        </p:nvSpPr>
        <p:spPr bwMode="auto">
          <a:xfrm>
            <a:off x="6166513" y="3171943"/>
            <a:ext cx="338554"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ctr">
              <a:spcBef>
                <a:spcPct val="50000"/>
              </a:spcBef>
            </a:pPr>
            <a:r>
              <a:rPr lang="en-US" sz="1000" dirty="0">
                <a:latin typeface="+mj-lt"/>
              </a:rPr>
              <a:t>“Tax Fence”</a:t>
            </a:r>
          </a:p>
        </p:txBody>
      </p:sp>
      <p:sp>
        <p:nvSpPr>
          <p:cNvPr id="42" name="Text Box 187"/>
          <p:cNvSpPr txBox="1">
            <a:spLocks noChangeArrowheads="1"/>
          </p:cNvSpPr>
          <p:nvPr/>
        </p:nvSpPr>
        <p:spPr bwMode="auto">
          <a:xfrm>
            <a:off x="5036754" y="4487029"/>
            <a:ext cx="233203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200" b="1" dirty="0">
                <a:latin typeface="+mj-lt"/>
              </a:rPr>
              <a:t>Non-grantor spouse’s death</a:t>
            </a:r>
          </a:p>
        </p:txBody>
      </p:sp>
      <p:sp>
        <p:nvSpPr>
          <p:cNvPr id="45" name="Oval 191"/>
          <p:cNvSpPr>
            <a:spLocks noChangeArrowheads="1"/>
          </p:cNvSpPr>
          <p:nvPr/>
        </p:nvSpPr>
        <p:spPr bwMode="auto">
          <a:xfrm>
            <a:off x="6133591" y="1893084"/>
            <a:ext cx="290512" cy="280988"/>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6" name="Text Box 192"/>
          <p:cNvSpPr txBox="1">
            <a:spLocks noChangeArrowheads="1"/>
          </p:cNvSpPr>
          <p:nvPr/>
        </p:nvSpPr>
        <p:spPr bwMode="auto">
          <a:xfrm>
            <a:off x="6117716" y="1861335"/>
            <a:ext cx="322263" cy="312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600"/>
              <a:t>1</a:t>
            </a:r>
          </a:p>
        </p:txBody>
      </p:sp>
      <p:sp>
        <p:nvSpPr>
          <p:cNvPr id="47" name="Oval 193"/>
          <p:cNvSpPr>
            <a:spLocks noChangeArrowheads="1"/>
          </p:cNvSpPr>
          <p:nvPr/>
        </p:nvSpPr>
        <p:spPr bwMode="auto">
          <a:xfrm>
            <a:off x="7583053" y="3800753"/>
            <a:ext cx="290513" cy="280987"/>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48" name="Text Box 194"/>
          <p:cNvSpPr txBox="1">
            <a:spLocks noChangeArrowheads="1"/>
          </p:cNvSpPr>
          <p:nvPr/>
        </p:nvSpPr>
        <p:spPr bwMode="auto">
          <a:xfrm>
            <a:off x="7573876" y="3771970"/>
            <a:ext cx="2928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600" dirty="0"/>
              <a:t>2</a:t>
            </a:r>
          </a:p>
        </p:txBody>
      </p:sp>
      <p:sp>
        <p:nvSpPr>
          <p:cNvPr id="49" name="Oval 195"/>
          <p:cNvSpPr>
            <a:spLocks noChangeArrowheads="1"/>
          </p:cNvSpPr>
          <p:nvPr/>
        </p:nvSpPr>
        <p:spPr bwMode="auto">
          <a:xfrm>
            <a:off x="8225048" y="4570678"/>
            <a:ext cx="290512" cy="280987"/>
          </a:xfrm>
          <a:prstGeom prst="ellipse">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54" name="Title 5"/>
          <p:cNvSpPr>
            <a:spLocks noGrp="1"/>
          </p:cNvSpPr>
          <p:nvPr>
            <p:ph type="title"/>
          </p:nvPr>
        </p:nvSpPr>
        <p:spPr/>
        <p:txBody>
          <a:bodyPr>
            <a:noAutofit/>
          </a:bodyPr>
          <a:lstStyle/>
          <a:p>
            <a:r>
              <a:rPr lang="en-US" sz="2800" b="0" dirty="0">
                <a:solidFill>
                  <a:schemeClr val="tx1"/>
                </a:solidFill>
                <a:latin typeface="Georgia" panose="02040502050405020303" pitchFamily="18" charset="0"/>
              </a:rPr>
              <a:t>Spousal Lifetime Access Trust (SLAT)</a:t>
            </a:r>
          </a:p>
        </p:txBody>
      </p:sp>
      <p:sp>
        <p:nvSpPr>
          <p:cNvPr id="38" name="Text Box 196"/>
          <p:cNvSpPr txBox="1">
            <a:spLocks noChangeArrowheads="1"/>
          </p:cNvSpPr>
          <p:nvPr/>
        </p:nvSpPr>
        <p:spPr bwMode="auto">
          <a:xfrm>
            <a:off x="8209173" y="4538927"/>
            <a:ext cx="322263"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600" dirty="0"/>
              <a:t>3</a:t>
            </a:r>
          </a:p>
        </p:txBody>
      </p:sp>
      <p:cxnSp>
        <p:nvCxnSpPr>
          <p:cNvPr id="3" name="Straight Arrow Connector 2"/>
          <p:cNvCxnSpPr/>
          <p:nvPr/>
        </p:nvCxnSpPr>
        <p:spPr>
          <a:xfrm flipH="1">
            <a:off x="5994908" y="4157566"/>
            <a:ext cx="195896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Line 178"/>
          <p:cNvSpPr>
            <a:spLocks noChangeShapeType="1"/>
          </p:cNvSpPr>
          <p:nvPr/>
        </p:nvSpPr>
        <p:spPr bwMode="auto">
          <a:xfrm>
            <a:off x="5036754" y="1423470"/>
            <a:ext cx="3649274"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endParaRPr lang="en-US"/>
          </a:p>
        </p:txBody>
      </p:sp>
      <p:sp>
        <p:nvSpPr>
          <p:cNvPr id="43" name="Text Box 187"/>
          <p:cNvSpPr txBox="1">
            <a:spLocks noChangeArrowheads="1"/>
          </p:cNvSpPr>
          <p:nvPr/>
        </p:nvSpPr>
        <p:spPr bwMode="auto">
          <a:xfrm>
            <a:off x="4993321" y="1462142"/>
            <a:ext cx="25710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742950" indent="-2857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spcBef>
                <a:spcPct val="50000"/>
              </a:spcBef>
            </a:pPr>
            <a:r>
              <a:rPr lang="en-US" sz="1200" b="1" dirty="0">
                <a:latin typeface="+mj-lt"/>
              </a:rPr>
              <a:t>During Non-grantor Spouse’s Lifetime</a:t>
            </a:r>
          </a:p>
        </p:txBody>
      </p:sp>
      <p:cxnSp>
        <p:nvCxnSpPr>
          <p:cNvPr id="7" name="Straight Arrow Connector 6"/>
          <p:cNvCxnSpPr/>
          <p:nvPr/>
        </p:nvCxnSpPr>
        <p:spPr>
          <a:xfrm>
            <a:off x="8084048" y="3467544"/>
            <a:ext cx="0" cy="139171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772413" y="6618578"/>
            <a:ext cx="1462022" cy="216982"/>
          </a:xfrm>
          <a:prstGeom prst="rect">
            <a:avLst/>
          </a:prstGeom>
          <a:noFill/>
        </p:spPr>
        <p:txBody>
          <a:bodyPr wrap="square" rtlCol="0">
            <a:spAutoFit/>
          </a:bodyPr>
          <a:lstStyle/>
          <a:p>
            <a:pPr eaLnBrk="0" hangingPunct="0">
              <a:lnSpc>
                <a:spcPct val="90000"/>
              </a:lnSpc>
              <a:spcAft>
                <a:spcPts val="500"/>
              </a:spcAft>
              <a:defRPr/>
            </a:pPr>
            <a:r>
              <a:rPr lang="en-US" sz="900" dirty="0"/>
              <a:t>CRN-3032809-040720   </a:t>
            </a:r>
          </a:p>
        </p:txBody>
      </p:sp>
    </p:spTree>
    <p:extLst>
      <p:ext uri="{BB962C8B-B14F-4D97-AF65-F5344CB8AC3E}">
        <p14:creationId xmlns:p14="http://schemas.microsoft.com/office/powerpoint/2010/main" val="203732055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10"/>
          <p:cNvSpPr txBox="1">
            <a:spLocks noChangeArrowheads="1"/>
          </p:cNvSpPr>
          <p:nvPr/>
        </p:nvSpPr>
        <p:spPr bwMode="auto">
          <a:xfrm>
            <a:off x="169045" y="4326412"/>
            <a:ext cx="8690643"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Cambria" pitchFamily="18" charset="0"/>
                <a:ea typeface="MS PGothic" pitchFamily="34" charset="-128"/>
              </a:defRPr>
            </a:lvl1pPr>
            <a:lvl2pPr marL="288925" indent="-120650">
              <a:defRPr sz="2400">
                <a:solidFill>
                  <a:schemeClr val="tx1"/>
                </a:solidFill>
                <a:latin typeface="Cambria" pitchFamily="18" charset="0"/>
                <a:ea typeface="MS PGothic" pitchFamily="34" charset="-128"/>
              </a:defRPr>
            </a:lvl2pPr>
            <a:lvl3pPr marL="1143000" indent="-228600">
              <a:defRPr sz="2400">
                <a:solidFill>
                  <a:schemeClr val="tx1"/>
                </a:solidFill>
                <a:latin typeface="Cambria" pitchFamily="18" charset="0"/>
                <a:ea typeface="MS PGothic" pitchFamily="34" charset="-128"/>
              </a:defRPr>
            </a:lvl3pPr>
            <a:lvl4pPr marL="1600200" indent="-228600">
              <a:defRPr sz="2400">
                <a:solidFill>
                  <a:schemeClr val="tx1"/>
                </a:solidFill>
                <a:latin typeface="Cambria" pitchFamily="18" charset="0"/>
                <a:ea typeface="MS PGothic" pitchFamily="34" charset="-128"/>
              </a:defRPr>
            </a:lvl4pPr>
            <a:lvl5pPr marL="2057400" indent="-228600">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defRPr sz="2400">
                <a:solidFill>
                  <a:schemeClr val="tx1"/>
                </a:solidFill>
                <a:latin typeface="Cambria" pitchFamily="18" charset="0"/>
                <a:ea typeface="MS PGothic" pitchFamily="34" charset="-128"/>
              </a:defRPr>
            </a:lvl9pPr>
          </a:lstStyle>
          <a:p>
            <a:pPr algn="l" eaLnBrk="1" hangingPunct="1">
              <a:lnSpc>
                <a:spcPct val="125000"/>
              </a:lnSpc>
              <a:spcBef>
                <a:spcPts val="200"/>
              </a:spcBef>
            </a:pPr>
            <a:r>
              <a:rPr lang="en-US" sz="1300" b="1" dirty="0">
                <a:solidFill>
                  <a:srgbClr val="98002E"/>
                </a:solidFill>
                <a:latin typeface="+mj-lt"/>
              </a:rPr>
              <a:t>Considerations</a:t>
            </a:r>
          </a:p>
          <a:p>
            <a:pPr marL="120650" lvl="1">
              <a:lnSpc>
                <a:spcPct val="125000"/>
              </a:lnSpc>
              <a:spcBef>
                <a:spcPts val="200"/>
              </a:spcBef>
              <a:buFontTx/>
              <a:buChar char="•"/>
              <a:tabLst>
                <a:tab pos="0" algn="l"/>
              </a:tabLst>
            </a:pPr>
            <a:r>
              <a:rPr lang="en-US" sz="1100" dirty="0">
                <a:latin typeface="+mj-lt"/>
              </a:rPr>
              <a:t>As a grantor trust, income is taxable to the grantor.  However, income tax payments by the grantor do not constitute gifts to the trust and allow trust assets to grow for trust beneficiaries. </a:t>
            </a:r>
          </a:p>
          <a:p>
            <a:pPr marL="120650" lvl="1">
              <a:lnSpc>
                <a:spcPct val="125000"/>
              </a:lnSpc>
              <a:spcBef>
                <a:spcPts val="200"/>
              </a:spcBef>
              <a:buFontTx/>
              <a:buChar char="•"/>
              <a:tabLst>
                <a:tab pos="0" algn="l"/>
              </a:tabLst>
            </a:pPr>
            <a:r>
              <a:rPr lang="en-US" sz="1100" dirty="0">
                <a:latin typeface="+mj-lt"/>
              </a:rPr>
              <a:t>If funded with a life insurance policy, insure the grantor only (i.e., not a joint and survivorship policy).</a:t>
            </a:r>
          </a:p>
          <a:p>
            <a:pPr marL="120650" lvl="1">
              <a:lnSpc>
                <a:spcPct val="125000"/>
              </a:lnSpc>
              <a:spcBef>
                <a:spcPts val="200"/>
              </a:spcBef>
              <a:buFontTx/>
              <a:buChar char="•"/>
              <a:tabLst>
                <a:tab pos="0" algn="l"/>
              </a:tabLst>
            </a:pPr>
            <a:r>
              <a:rPr lang="en-US" sz="1100" dirty="0">
                <a:latin typeface="+mj-lt"/>
              </a:rPr>
              <a:t>If establishing a SLAT for each spouse, include differences between the trusts so that they are not reciprocal (or Identical) to potentially avoid the Reciprocal Trust Doctrine.  </a:t>
            </a:r>
          </a:p>
          <a:p>
            <a:pPr marL="120650" lvl="1">
              <a:lnSpc>
                <a:spcPct val="125000"/>
              </a:lnSpc>
              <a:spcBef>
                <a:spcPts val="200"/>
              </a:spcBef>
              <a:buFontTx/>
              <a:buChar char="•"/>
              <a:tabLst>
                <a:tab pos="0" algn="l"/>
              </a:tabLst>
            </a:pPr>
            <a:r>
              <a:rPr lang="en-US" sz="1100" dirty="0">
                <a:latin typeface="+mj-lt"/>
              </a:rPr>
              <a:t>An Irrevocable Life Insurance Trust is utilized in combination with the SLAT when the grantor has income replacement needs should the non-grantor spouse die prematurely.</a:t>
            </a:r>
          </a:p>
          <a:p>
            <a:pPr marL="120650" lvl="1">
              <a:lnSpc>
                <a:spcPct val="125000"/>
              </a:lnSpc>
              <a:spcBef>
                <a:spcPts val="200"/>
              </a:spcBef>
              <a:buFontTx/>
              <a:buChar char="•"/>
              <a:tabLst>
                <a:tab pos="0" algn="l"/>
              </a:tabLst>
            </a:pPr>
            <a:r>
              <a:rPr lang="en-US" sz="1100" dirty="0">
                <a:latin typeface="+mj-lt"/>
              </a:rPr>
              <a:t>The trust term is dependent on the jurisdiction of the trust and that jurisdiction’s rule against perpetuities.</a:t>
            </a:r>
          </a:p>
          <a:p>
            <a:pPr marL="120650" lvl="1">
              <a:lnSpc>
                <a:spcPct val="125000"/>
              </a:lnSpc>
              <a:spcBef>
                <a:spcPts val="200"/>
              </a:spcBef>
              <a:buFontTx/>
              <a:buChar char="•"/>
              <a:tabLst>
                <a:tab pos="0" algn="l"/>
              </a:tabLst>
            </a:pPr>
            <a:r>
              <a:rPr lang="en-US" sz="1100" dirty="0">
                <a:latin typeface="+mj-lt"/>
              </a:rPr>
              <a:t>Use care in a Community Property state.  The grantor’s separate property should be used to fund the trust. </a:t>
            </a:r>
          </a:p>
        </p:txBody>
      </p:sp>
      <p:sp>
        <p:nvSpPr>
          <p:cNvPr id="41" name="Text Box 9"/>
          <p:cNvSpPr txBox="1">
            <a:spLocks noChangeArrowheads="1"/>
          </p:cNvSpPr>
          <p:nvPr/>
        </p:nvSpPr>
        <p:spPr bwMode="auto">
          <a:xfrm>
            <a:off x="169048" y="1239670"/>
            <a:ext cx="8181737" cy="3086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0" algn="l"/>
              </a:tabLst>
              <a:defRPr sz="2400">
                <a:solidFill>
                  <a:schemeClr val="tx1"/>
                </a:solidFill>
                <a:latin typeface="Cambria" pitchFamily="18" charset="0"/>
                <a:ea typeface="MS PGothic" pitchFamily="34" charset="-128"/>
              </a:defRPr>
            </a:lvl1pPr>
            <a:lvl2pPr marL="288925" indent="-120650">
              <a:tabLst>
                <a:tab pos="0" algn="l"/>
              </a:tabLst>
              <a:defRPr sz="2400">
                <a:solidFill>
                  <a:schemeClr val="tx1"/>
                </a:solidFill>
                <a:latin typeface="Cambria" pitchFamily="18" charset="0"/>
                <a:ea typeface="MS PGothic" pitchFamily="34" charset="-128"/>
              </a:defRPr>
            </a:lvl2pPr>
            <a:lvl3pPr marL="1143000" indent="-228600">
              <a:tabLst>
                <a:tab pos="0" algn="l"/>
              </a:tabLst>
              <a:defRPr sz="2400">
                <a:solidFill>
                  <a:schemeClr val="tx1"/>
                </a:solidFill>
                <a:latin typeface="Cambria" pitchFamily="18" charset="0"/>
                <a:ea typeface="MS PGothic" pitchFamily="34" charset="-128"/>
              </a:defRPr>
            </a:lvl3pPr>
            <a:lvl4pPr marL="1600200" indent="-228600">
              <a:tabLst>
                <a:tab pos="0" algn="l"/>
              </a:tabLst>
              <a:defRPr sz="2400">
                <a:solidFill>
                  <a:schemeClr val="tx1"/>
                </a:solidFill>
                <a:latin typeface="Cambria" pitchFamily="18" charset="0"/>
                <a:ea typeface="MS PGothic" pitchFamily="34" charset="-128"/>
              </a:defRPr>
            </a:lvl4pPr>
            <a:lvl5pPr marL="2057400" indent="-228600">
              <a:tabLst>
                <a:tab pos="0" algn="l"/>
              </a:tabLst>
              <a:defRPr sz="2400">
                <a:solidFill>
                  <a:schemeClr val="tx1"/>
                </a:solidFill>
                <a:latin typeface="Cambria" pitchFamily="18" charset="0"/>
                <a:ea typeface="MS PGothic" pitchFamily="34" charset="-128"/>
              </a:defRPr>
            </a:lvl5pPr>
            <a:lvl6pPr marL="25146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6pPr>
            <a:lvl7pPr marL="29718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7pPr>
            <a:lvl8pPr marL="34290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8pPr>
            <a:lvl9pPr marL="3886200" indent="-228600" algn="ctr" eaLnBrk="0" fontAlgn="base" hangingPunct="0">
              <a:lnSpc>
                <a:spcPct val="90000"/>
              </a:lnSpc>
              <a:spcBef>
                <a:spcPct val="20000"/>
              </a:spcBef>
              <a:spcAft>
                <a:spcPct val="0"/>
              </a:spcAft>
              <a:tabLst>
                <a:tab pos="0" algn="l"/>
              </a:tabLst>
              <a:defRPr sz="2400">
                <a:solidFill>
                  <a:schemeClr val="tx1"/>
                </a:solidFill>
                <a:latin typeface="Cambria" pitchFamily="18" charset="0"/>
                <a:ea typeface="MS PGothic" pitchFamily="34" charset="-128"/>
              </a:defRPr>
            </a:lvl9pPr>
          </a:lstStyle>
          <a:p>
            <a:pPr algn="l" eaLnBrk="1" hangingPunct="1">
              <a:lnSpc>
                <a:spcPct val="125000"/>
              </a:lnSpc>
              <a:spcBef>
                <a:spcPts val="200"/>
              </a:spcBef>
            </a:pPr>
            <a:r>
              <a:rPr lang="en-US" sz="1300" b="1" dirty="0">
                <a:solidFill>
                  <a:srgbClr val="98002E"/>
                </a:solidFill>
                <a:latin typeface="+mj-lt"/>
              </a:rPr>
              <a:t>Design flexibility</a:t>
            </a:r>
          </a:p>
          <a:p>
            <a:pPr marL="120650" lvl="1">
              <a:lnSpc>
                <a:spcPct val="125000"/>
              </a:lnSpc>
              <a:spcBef>
                <a:spcPts val="200"/>
              </a:spcBef>
              <a:buFontTx/>
              <a:buChar char="•"/>
            </a:pPr>
            <a:r>
              <a:rPr lang="en-US" sz="1100" dirty="0">
                <a:latin typeface="+mj-lt"/>
              </a:rPr>
              <a:t>Utilize an independent trustee in addition to the spouse if maximum flexibility is desired. </a:t>
            </a:r>
          </a:p>
          <a:p>
            <a:pPr marL="120650" lvl="1">
              <a:lnSpc>
                <a:spcPct val="125000"/>
              </a:lnSpc>
              <a:spcBef>
                <a:spcPts val="200"/>
              </a:spcBef>
              <a:buFontTx/>
              <a:buChar char="•"/>
            </a:pPr>
            <a:r>
              <a:rPr lang="en-US" sz="1100" dirty="0">
                <a:latin typeface="+mj-lt"/>
              </a:rPr>
              <a:t>The trustee can have the power to lend assets within the trust to the grantor. </a:t>
            </a:r>
          </a:p>
          <a:p>
            <a:pPr marL="120650" lvl="1">
              <a:lnSpc>
                <a:spcPct val="125000"/>
              </a:lnSpc>
              <a:spcBef>
                <a:spcPts val="200"/>
              </a:spcBef>
              <a:buFontTx/>
              <a:buChar char="•"/>
            </a:pPr>
            <a:r>
              <a:rPr lang="en-US" sz="1100" dirty="0">
                <a:latin typeface="+mj-lt"/>
              </a:rPr>
              <a:t>The grantor may substitute equal value assets for assets held in the SLAT.   </a:t>
            </a:r>
          </a:p>
          <a:p>
            <a:pPr marL="120650" lvl="1">
              <a:lnSpc>
                <a:spcPct val="125000"/>
              </a:lnSpc>
              <a:spcBef>
                <a:spcPts val="200"/>
              </a:spcBef>
              <a:buFontTx/>
              <a:buChar char="•"/>
            </a:pPr>
            <a:r>
              <a:rPr lang="en-US" altLang="ja-JP" sz="1100" dirty="0">
                <a:latin typeface="+mj-lt"/>
                <a:cs typeface="Times New Roman" pitchFamily="18" charset="0"/>
              </a:rPr>
              <a:t>The  non-grantor spouse can be given access to trust income and principal as a trust beneficiary through: 1) a withdrawal power limited to the greater of $5,000 or 5% of trust assets; 2) “ascertainable standard” language (health, education, maintenance and support);  3) “sprinkling powers” to direct discretionary trust income and assets to the spouse.</a:t>
            </a:r>
          </a:p>
          <a:p>
            <a:pPr marL="120650" lvl="1">
              <a:lnSpc>
                <a:spcPct val="125000"/>
              </a:lnSpc>
              <a:spcBef>
                <a:spcPts val="200"/>
              </a:spcBef>
              <a:buFontTx/>
              <a:buChar char="•"/>
            </a:pPr>
            <a:r>
              <a:rPr lang="en-US" sz="1100" dirty="0">
                <a:latin typeface="+mj-lt"/>
              </a:rPr>
              <a:t>If life insurance is utilized, may provide access to the cash value of a permanent life insurance policy during non-grantor spouse’s lifetime.</a:t>
            </a:r>
          </a:p>
          <a:p>
            <a:pPr marL="120650" lvl="1">
              <a:lnSpc>
                <a:spcPct val="125000"/>
              </a:lnSpc>
              <a:spcBef>
                <a:spcPts val="200"/>
              </a:spcBef>
              <a:buFontTx/>
              <a:buChar char="•"/>
            </a:pPr>
            <a:r>
              <a:rPr lang="en-US" sz="1100" dirty="0">
                <a:latin typeface="+mj-lt"/>
              </a:rPr>
              <a:t>Discretionary, as opposed to mandatory, distributions of income and principal to the trust beneficiaries allow income and assets to stay in trust if not needed.</a:t>
            </a:r>
          </a:p>
          <a:p>
            <a:pPr marL="120650" lvl="1">
              <a:lnSpc>
                <a:spcPct val="125000"/>
              </a:lnSpc>
              <a:spcBef>
                <a:spcPts val="200"/>
              </a:spcBef>
              <a:buFontTx/>
              <a:buChar char="•"/>
            </a:pPr>
            <a:r>
              <a:rPr lang="en-US" sz="1100" dirty="0">
                <a:latin typeface="+mj-lt"/>
              </a:rPr>
              <a:t>The non-grantor spouse may be given a testamentary limited power of appointment for remaining beneficiaries and descendants.</a:t>
            </a:r>
          </a:p>
          <a:p>
            <a:pPr marL="120650" lvl="1">
              <a:lnSpc>
                <a:spcPct val="125000"/>
              </a:lnSpc>
              <a:spcBef>
                <a:spcPts val="200"/>
              </a:spcBef>
              <a:buFontTx/>
              <a:buChar char="•"/>
            </a:pPr>
            <a:r>
              <a:rPr lang="en-US" sz="1100" dirty="0">
                <a:latin typeface="+mj-lt"/>
              </a:rPr>
              <a:t>After the second death, assets held in trust for remaining beneficiaries (as opposed to outright distribution) establishes a level of asset protection from creditors, predators, lawsuits and future generational layers of estate taxes. </a:t>
            </a:r>
          </a:p>
        </p:txBody>
      </p:sp>
      <p:sp>
        <p:nvSpPr>
          <p:cNvPr id="42" name="Title 5"/>
          <p:cNvSpPr txBox="1">
            <a:spLocks/>
          </p:cNvSpPr>
          <p:nvPr/>
        </p:nvSpPr>
        <p:spPr>
          <a:xfrm>
            <a:off x="457199" y="375381"/>
            <a:ext cx="6584624" cy="73855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bg1"/>
                </a:solidFill>
                <a:latin typeface="+mj-lt"/>
                <a:ea typeface="+mj-ea"/>
                <a:cs typeface="+mj-cs"/>
              </a:defRPr>
            </a:lvl1pPr>
          </a:lstStyle>
          <a:p>
            <a:r>
              <a:rPr lang="en-US" sz="2800" b="0" dirty="0">
                <a:solidFill>
                  <a:schemeClr val="tx1"/>
                </a:solidFill>
                <a:latin typeface="Georgia" panose="02040502050405020303" pitchFamily="18" charset="0"/>
              </a:rPr>
              <a:t>Spousal Lifetime Access Trust (SLAT)</a:t>
            </a:r>
          </a:p>
        </p:txBody>
      </p:sp>
      <p:sp>
        <p:nvSpPr>
          <p:cNvPr id="5" name="TextBox 4"/>
          <p:cNvSpPr txBox="1"/>
          <p:nvPr/>
        </p:nvSpPr>
        <p:spPr>
          <a:xfrm>
            <a:off x="7772413" y="6618578"/>
            <a:ext cx="1462022" cy="216982"/>
          </a:xfrm>
          <a:prstGeom prst="rect">
            <a:avLst/>
          </a:prstGeom>
          <a:noFill/>
        </p:spPr>
        <p:txBody>
          <a:bodyPr wrap="square" rtlCol="0">
            <a:spAutoFit/>
          </a:bodyPr>
          <a:lstStyle/>
          <a:p>
            <a:pPr eaLnBrk="0" hangingPunct="0">
              <a:lnSpc>
                <a:spcPct val="90000"/>
              </a:lnSpc>
              <a:spcAft>
                <a:spcPts val="500"/>
              </a:spcAft>
              <a:defRPr/>
            </a:pPr>
            <a:r>
              <a:rPr lang="en-US" sz="900" dirty="0"/>
              <a:t>CRN-3032809-040720  </a:t>
            </a:r>
          </a:p>
        </p:txBody>
      </p:sp>
    </p:spTree>
    <p:extLst>
      <p:ext uri="{BB962C8B-B14F-4D97-AF65-F5344CB8AC3E}">
        <p14:creationId xmlns:p14="http://schemas.microsoft.com/office/powerpoint/2010/main" val="2228415069"/>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5"/>
          <p:cNvSpPr txBox="1">
            <a:spLocks/>
          </p:cNvSpPr>
          <p:nvPr/>
        </p:nvSpPr>
        <p:spPr>
          <a:xfrm>
            <a:off x="283578" y="250242"/>
            <a:ext cx="6584624" cy="738554"/>
          </a:xfrm>
          <a:prstGeom prst="rect">
            <a:avLst/>
          </a:prstGeom>
        </p:spPr>
        <p:txBody>
          <a:bodyPr vert="horz" lIns="91440" tIns="45720" rIns="91440" bIns="45720" rtlCol="0" anchor="ctr">
            <a:noAutofit/>
          </a:bodyPr>
          <a:lstStyle>
            <a:lvl1pPr algn="l" defTabSz="914400" rtl="0" eaLnBrk="1" latinLnBrk="0" hangingPunct="1">
              <a:spcBef>
                <a:spcPct val="0"/>
              </a:spcBef>
              <a:buNone/>
              <a:defRPr sz="3200" b="1" kern="1200">
                <a:solidFill>
                  <a:schemeClr val="bg1"/>
                </a:solidFill>
                <a:latin typeface="+mj-lt"/>
                <a:ea typeface="+mj-ea"/>
                <a:cs typeface="+mj-cs"/>
              </a:defRPr>
            </a:lvl1pPr>
          </a:lstStyle>
          <a:p>
            <a:r>
              <a:rPr lang="en-US" sz="2800" b="0" dirty="0">
                <a:solidFill>
                  <a:schemeClr val="tx1"/>
                </a:solidFill>
                <a:latin typeface="Georgia" panose="02040502050405020303" pitchFamily="18" charset="0"/>
              </a:rPr>
              <a:t>Family Split Dollar Strategy</a:t>
            </a:r>
          </a:p>
        </p:txBody>
      </p:sp>
      <p:sp>
        <p:nvSpPr>
          <p:cNvPr id="2" name="TextBox 1">
            <a:extLst>
              <a:ext uri="{FF2B5EF4-FFF2-40B4-BE49-F238E27FC236}">
                <a16:creationId xmlns:a16="http://schemas.microsoft.com/office/drawing/2014/main" id="{A209F6A3-E04A-4FC1-904C-AB6E0E20646B}"/>
              </a:ext>
            </a:extLst>
          </p:cNvPr>
          <p:cNvSpPr txBox="1"/>
          <p:nvPr/>
        </p:nvSpPr>
        <p:spPr>
          <a:xfrm>
            <a:off x="4845526" y="1255013"/>
            <a:ext cx="4045353" cy="5047536"/>
          </a:xfrm>
          <a:prstGeom prst="rect">
            <a:avLst/>
          </a:prstGeom>
          <a:noFill/>
        </p:spPr>
        <p:txBody>
          <a:bodyPr wrap="square" rtlCol="0">
            <a:spAutoFit/>
          </a:bodyPr>
          <a:lstStyle/>
          <a:p>
            <a:pPr marL="285750" indent="-285750">
              <a:buFont typeface="Arial" panose="020B0604020202020204" pitchFamily="34" charset="0"/>
              <a:buChar char="•"/>
            </a:pPr>
            <a:r>
              <a:rPr lang="en-US" sz="1400" dirty="0"/>
              <a:t>Greg and Marcia are insured with separate policies (e.g., $5 million)</a:t>
            </a:r>
            <a:br>
              <a:rPr lang="en-US" sz="1400" dirty="0"/>
            </a:br>
            <a:endParaRPr lang="en-US" sz="1400" dirty="0"/>
          </a:p>
          <a:p>
            <a:pPr marL="285750" indent="-285750">
              <a:buFont typeface="Arial" panose="020B0604020202020204" pitchFamily="34" charset="0"/>
              <a:buChar char="•"/>
            </a:pPr>
            <a:r>
              <a:rPr lang="en-US" sz="1400" dirty="0"/>
              <a:t>Grandchildren’s Trusts are policy owners and beneficiaries.</a:t>
            </a:r>
            <a:br>
              <a:rPr lang="en-US" sz="1400" dirty="0"/>
            </a:br>
            <a:endParaRPr lang="en-US" sz="1400" dirty="0"/>
          </a:p>
          <a:p>
            <a:pPr marL="285750" indent="-285750">
              <a:buFont typeface="Arial" panose="020B0604020202020204" pitchFamily="34" charset="0"/>
              <a:buChar char="•"/>
            </a:pPr>
            <a:r>
              <a:rPr lang="en-US" sz="1400" dirty="0"/>
              <a:t>Mike and Carol pay insurance premium (e.g., $1 million single premium).</a:t>
            </a:r>
            <a:br>
              <a:rPr lang="en-US" sz="1400" dirty="0"/>
            </a:br>
            <a:endParaRPr lang="en-US" sz="1400" dirty="0"/>
          </a:p>
          <a:p>
            <a:pPr marL="285750" indent="-285750">
              <a:buFont typeface="Arial" panose="020B0604020202020204" pitchFamily="34" charset="0"/>
              <a:buChar char="•"/>
            </a:pPr>
            <a:r>
              <a:rPr lang="en-US" sz="1400" dirty="0"/>
              <a:t>Premium payment is structured as a loan to Grandchildren’s Trusts; note bears interest at applicable federal rate (currently 1.35%).</a:t>
            </a:r>
            <a:br>
              <a:rPr lang="en-US" sz="1400" dirty="0"/>
            </a:br>
            <a:endParaRPr lang="en-US" sz="1400" dirty="0"/>
          </a:p>
          <a:p>
            <a:pPr marL="285750" indent="-285750">
              <a:buFont typeface="Arial" panose="020B0604020202020204" pitchFamily="34" charset="0"/>
              <a:buChar char="•"/>
            </a:pPr>
            <a:r>
              <a:rPr lang="en-US" sz="1400" dirty="0"/>
              <a:t>Note receivable is bequeathed to Greg &amp; Marcia.  Discount may apply.</a:t>
            </a:r>
            <a:br>
              <a:rPr lang="en-US" sz="1400" dirty="0"/>
            </a:br>
            <a:endParaRPr lang="en-US" sz="1400" dirty="0"/>
          </a:p>
          <a:p>
            <a:pPr marL="285750" indent="-285750">
              <a:buFont typeface="Arial" panose="020B0604020202020204" pitchFamily="34" charset="0"/>
              <a:buChar char="•"/>
            </a:pPr>
            <a:r>
              <a:rPr lang="en-US" sz="1400" dirty="0"/>
              <a:t>Upon Greg’s and Marcia’s deaths, death benefit provides cash, which is income, estate and generation-skipping tax free, for Grandchildren’s Trusts to purchase assets from Greg’s and Marcia’s Trusts, providing liquidity at 20₵/$1.00 to pay estate tax.  Note is repaid at the same time.</a:t>
            </a:r>
          </a:p>
        </p:txBody>
      </p:sp>
      <p:pic>
        <p:nvPicPr>
          <p:cNvPr id="4" name="Picture 3" descr="Diagram&#10;&#10;Description automatically generated">
            <a:extLst>
              <a:ext uri="{FF2B5EF4-FFF2-40B4-BE49-F238E27FC236}">
                <a16:creationId xmlns:a16="http://schemas.microsoft.com/office/drawing/2014/main" id="{1E80CFC7-89BF-4B86-A7DA-CD7D306F1EA0}"/>
              </a:ext>
            </a:extLst>
          </p:cNvPr>
          <p:cNvPicPr>
            <a:picLocks noChangeAspect="1"/>
          </p:cNvPicPr>
          <p:nvPr/>
        </p:nvPicPr>
        <p:blipFill rotWithShape="1">
          <a:blip r:embed="rId3">
            <a:extLst>
              <a:ext uri="{28A0092B-C50C-407E-A947-70E740481C1C}">
                <a14:useLocalDpi xmlns:a14="http://schemas.microsoft.com/office/drawing/2010/main" val="0"/>
              </a:ext>
            </a:extLst>
          </a:blip>
          <a:srcRect l="5495" t="11549" r="40093" b="27595"/>
          <a:stretch/>
        </p:blipFill>
        <p:spPr>
          <a:xfrm>
            <a:off x="121533" y="1458056"/>
            <a:ext cx="4699321" cy="3941887"/>
          </a:xfrm>
          <a:prstGeom prst="rect">
            <a:avLst/>
          </a:prstGeom>
        </p:spPr>
      </p:pic>
    </p:spTree>
    <p:extLst>
      <p:ext uri="{BB962C8B-B14F-4D97-AF65-F5344CB8AC3E}">
        <p14:creationId xmlns:p14="http://schemas.microsoft.com/office/powerpoint/2010/main" val="989580183"/>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A35A6-BD15-4FDB-8E39-B9AC5A63AE67}"/>
              </a:ext>
            </a:extLst>
          </p:cNvPr>
          <p:cNvSpPr>
            <a:spLocks noGrp="1"/>
          </p:cNvSpPr>
          <p:nvPr>
            <p:ph type="title"/>
          </p:nvPr>
        </p:nvSpPr>
        <p:spPr/>
        <p:txBody>
          <a:bodyPr/>
          <a:lstStyle/>
          <a:p>
            <a:r>
              <a:rPr lang="en-US" dirty="0"/>
              <a:t>Preserving the Legacy</a:t>
            </a:r>
          </a:p>
        </p:txBody>
      </p:sp>
      <p:sp>
        <p:nvSpPr>
          <p:cNvPr id="3" name="TextBox 2">
            <a:extLst>
              <a:ext uri="{FF2B5EF4-FFF2-40B4-BE49-F238E27FC236}">
                <a16:creationId xmlns:a16="http://schemas.microsoft.com/office/drawing/2014/main" id="{9AEDFE06-88C9-4D01-A4B5-FA6213817942}"/>
              </a:ext>
            </a:extLst>
          </p:cNvPr>
          <p:cNvSpPr txBox="1"/>
          <p:nvPr/>
        </p:nvSpPr>
        <p:spPr>
          <a:xfrm>
            <a:off x="457200" y="1771984"/>
            <a:ext cx="4687746" cy="584775"/>
          </a:xfrm>
          <a:prstGeom prst="rect">
            <a:avLst/>
          </a:prstGeom>
          <a:noFill/>
        </p:spPr>
        <p:txBody>
          <a:bodyPr wrap="square" rtlCol="0">
            <a:spAutoFit/>
          </a:bodyPr>
          <a:lstStyle/>
          <a:p>
            <a:r>
              <a:rPr lang="en-US" sz="3200" b="1" dirty="0">
                <a:latin typeface="+mj-lt"/>
              </a:rPr>
              <a:t>Questions?</a:t>
            </a:r>
          </a:p>
        </p:txBody>
      </p:sp>
    </p:spTree>
    <p:extLst>
      <p:ext uri="{BB962C8B-B14F-4D97-AF65-F5344CB8AC3E}">
        <p14:creationId xmlns:p14="http://schemas.microsoft.com/office/powerpoint/2010/main" val="660224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912262C-4D51-4E86-9964-9F3D03D7375A}"/>
              </a:ext>
            </a:extLst>
          </p:cNvPr>
          <p:cNvPicPr>
            <a:picLocks noChangeAspect="1"/>
          </p:cNvPicPr>
          <p:nvPr/>
        </p:nvPicPr>
        <p:blipFill>
          <a:blip r:embed="rId2"/>
          <a:stretch>
            <a:fillRect/>
          </a:stretch>
        </p:blipFill>
        <p:spPr>
          <a:xfrm>
            <a:off x="276837" y="469178"/>
            <a:ext cx="8576000" cy="6015512"/>
          </a:xfrm>
          <a:prstGeom prst="rect">
            <a:avLst/>
          </a:prstGeom>
        </p:spPr>
      </p:pic>
    </p:spTree>
    <p:extLst>
      <p:ext uri="{BB962C8B-B14F-4D97-AF65-F5344CB8AC3E}">
        <p14:creationId xmlns:p14="http://schemas.microsoft.com/office/powerpoint/2010/main" val="1902932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714FB-E2F4-4D44-A214-A99DB8713B61}"/>
              </a:ext>
            </a:extLst>
          </p:cNvPr>
          <p:cNvSpPr>
            <a:spLocks noGrp="1"/>
          </p:cNvSpPr>
          <p:nvPr>
            <p:ph type="title"/>
          </p:nvPr>
        </p:nvSpPr>
        <p:spPr/>
        <p:txBody>
          <a:bodyPr/>
          <a:lstStyle/>
          <a:p>
            <a:r>
              <a:rPr lang="en-US" dirty="0"/>
              <a:t>Preserving the Legacy</a:t>
            </a:r>
          </a:p>
        </p:txBody>
      </p:sp>
      <p:sp>
        <p:nvSpPr>
          <p:cNvPr id="3" name="TextBox 2">
            <a:extLst>
              <a:ext uri="{FF2B5EF4-FFF2-40B4-BE49-F238E27FC236}">
                <a16:creationId xmlns:a16="http://schemas.microsoft.com/office/drawing/2014/main" id="{5DF0AC33-D63C-4B0B-A421-059133442D72}"/>
              </a:ext>
            </a:extLst>
          </p:cNvPr>
          <p:cNvSpPr txBox="1"/>
          <p:nvPr/>
        </p:nvSpPr>
        <p:spPr>
          <a:xfrm>
            <a:off x="457200" y="1771984"/>
            <a:ext cx="4687746" cy="584775"/>
          </a:xfrm>
          <a:prstGeom prst="rect">
            <a:avLst/>
          </a:prstGeom>
          <a:noFill/>
        </p:spPr>
        <p:txBody>
          <a:bodyPr wrap="square" rtlCol="0">
            <a:spAutoFit/>
          </a:bodyPr>
          <a:lstStyle/>
          <a:p>
            <a:r>
              <a:rPr lang="en-US" sz="3200" b="1" dirty="0">
                <a:latin typeface="+mj-lt"/>
              </a:rPr>
              <a:t>Thank you!</a:t>
            </a:r>
          </a:p>
        </p:txBody>
      </p:sp>
    </p:spTree>
    <p:extLst>
      <p:ext uri="{BB962C8B-B14F-4D97-AF65-F5344CB8AC3E}">
        <p14:creationId xmlns:p14="http://schemas.microsoft.com/office/powerpoint/2010/main" val="1487356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5395-6023-46B8-A371-46DB6CADDE6F}"/>
              </a:ext>
            </a:extLst>
          </p:cNvPr>
          <p:cNvSpPr>
            <a:spLocks noGrp="1"/>
          </p:cNvSpPr>
          <p:nvPr>
            <p:ph type="title"/>
          </p:nvPr>
        </p:nvSpPr>
        <p:spPr/>
        <p:txBody>
          <a:bodyPr/>
          <a:lstStyle/>
          <a:p>
            <a:r>
              <a:rPr lang="en-US" dirty="0"/>
              <a:t>Preserving the Legacy</a:t>
            </a:r>
          </a:p>
        </p:txBody>
      </p:sp>
      <p:sp>
        <p:nvSpPr>
          <p:cNvPr id="3" name="Content Placeholder 2">
            <a:extLst>
              <a:ext uri="{FF2B5EF4-FFF2-40B4-BE49-F238E27FC236}">
                <a16:creationId xmlns:a16="http://schemas.microsoft.com/office/drawing/2014/main" id="{2B1F98CA-894F-4A9A-AE42-911483D335BB}"/>
              </a:ext>
            </a:extLst>
          </p:cNvPr>
          <p:cNvSpPr>
            <a:spLocks noGrp="1"/>
          </p:cNvSpPr>
          <p:nvPr>
            <p:ph idx="1"/>
          </p:nvPr>
        </p:nvSpPr>
        <p:spPr>
          <a:xfrm>
            <a:off x="1610072" y="2797880"/>
            <a:ext cx="6330161" cy="4413736"/>
          </a:xfrm>
        </p:spPr>
        <p:txBody>
          <a:bodyPr/>
          <a:lstStyle/>
          <a:p>
            <a:r>
              <a:rPr lang="en-US" dirty="0"/>
              <a:t>What is the legacy you desire to leave to your children and grandchildren?</a:t>
            </a:r>
            <a:br>
              <a:rPr lang="en-US" dirty="0"/>
            </a:br>
            <a:endParaRPr lang="en-US" dirty="0"/>
          </a:p>
          <a:p>
            <a:r>
              <a:rPr lang="en-US" dirty="0"/>
              <a:t>What is the legacy you desire to leave for your community?</a:t>
            </a:r>
            <a:br>
              <a:rPr lang="en-US" dirty="0"/>
            </a:br>
            <a:endParaRPr lang="en-US" dirty="0"/>
          </a:p>
          <a:p>
            <a:r>
              <a:rPr lang="en-US" dirty="0"/>
              <a:t>What role should your financial wealth play in your legacy?</a:t>
            </a:r>
          </a:p>
        </p:txBody>
      </p:sp>
      <p:sp>
        <p:nvSpPr>
          <p:cNvPr id="4" name="TextBox 3">
            <a:extLst>
              <a:ext uri="{FF2B5EF4-FFF2-40B4-BE49-F238E27FC236}">
                <a16:creationId xmlns:a16="http://schemas.microsoft.com/office/drawing/2014/main" id="{7B16091F-457E-4644-8B6D-EBA892704796}"/>
              </a:ext>
            </a:extLst>
          </p:cNvPr>
          <p:cNvSpPr txBox="1"/>
          <p:nvPr/>
        </p:nvSpPr>
        <p:spPr>
          <a:xfrm>
            <a:off x="457200" y="1301398"/>
            <a:ext cx="7532511" cy="1261884"/>
          </a:xfrm>
          <a:prstGeom prst="rect">
            <a:avLst/>
          </a:prstGeom>
          <a:noFill/>
        </p:spPr>
        <p:txBody>
          <a:bodyPr wrap="none" rtlCol="0">
            <a:spAutoFit/>
          </a:bodyPr>
          <a:lstStyle/>
          <a:p>
            <a:r>
              <a:rPr lang="en-US" sz="2800" b="1" dirty="0"/>
              <a:t>Estate Planning for the High Net Worth Individual</a:t>
            </a:r>
          </a:p>
          <a:p>
            <a:endParaRPr lang="en-US" b="1" dirty="0"/>
          </a:p>
          <a:p>
            <a:r>
              <a:rPr lang="en-US" sz="2800" b="1" dirty="0"/>
              <a:t>… should be based upon these three questions:</a:t>
            </a:r>
          </a:p>
        </p:txBody>
      </p:sp>
    </p:spTree>
    <p:extLst>
      <p:ext uri="{BB962C8B-B14F-4D97-AF65-F5344CB8AC3E}">
        <p14:creationId xmlns:p14="http://schemas.microsoft.com/office/powerpoint/2010/main" val="1971691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0DF5C-D09F-4867-A455-CAEF7EF7479B}"/>
              </a:ext>
            </a:extLst>
          </p:cNvPr>
          <p:cNvSpPr>
            <a:spLocks noGrp="1"/>
          </p:cNvSpPr>
          <p:nvPr>
            <p:ph type="title"/>
          </p:nvPr>
        </p:nvSpPr>
        <p:spPr/>
        <p:txBody>
          <a:bodyPr/>
          <a:lstStyle/>
          <a:p>
            <a:r>
              <a:rPr lang="en-US" dirty="0"/>
              <a:t>Preserving the Legacy</a:t>
            </a:r>
          </a:p>
        </p:txBody>
      </p:sp>
      <p:sp>
        <p:nvSpPr>
          <p:cNvPr id="4" name="TextBox 3">
            <a:extLst>
              <a:ext uri="{FF2B5EF4-FFF2-40B4-BE49-F238E27FC236}">
                <a16:creationId xmlns:a16="http://schemas.microsoft.com/office/drawing/2014/main" id="{EEB664A7-AA50-4A96-A277-AD2AC7E2DE28}"/>
              </a:ext>
            </a:extLst>
          </p:cNvPr>
          <p:cNvSpPr txBox="1"/>
          <p:nvPr/>
        </p:nvSpPr>
        <p:spPr>
          <a:xfrm>
            <a:off x="2168335" y="1377387"/>
            <a:ext cx="4766818" cy="523220"/>
          </a:xfrm>
          <a:prstGeom prst="rect">
            <a:avLst/>
          </a:prstGeom>
          <a:noFill/>
        </p:spPr>
        <p:txBody>
          <a:bodyPr wrap="none" rtlCol="0">
            <a:spAutoFit/>
          </a:bodyPr>
          <a:lstStyle/>
          <a:p>
            <a:pPr>
              <a:spcBef>
                <a:spcPct val="0"/>
              </a:spcBef>
            </a:pPr>
            <a:r>
              <a:rPr lang="en-US" sz="2800" b="1" dirty="0">
                <a:latin typeface="+mj-lt"/>
                <a:ea typeface="+mj-ea"/>
                <a:cs typeface="+mj-cs"/>
              </a:rPr>
              <a:t>Estate Planning Considerations</a:t>
            </a:r>
          </a:p>
        </p:txBody>
      </p:sp>
      <p:sp>
        <p:nvSpPr>
          <p:cNvPr id="5" name="Rectangle 4">
            <a:extLst>
              <a:ext uri="{FF2B5EF4-FFF2-40B4-BE49-F238E27FC236}">
                <a16:creationId xmlns:a16="http://schemas.microsoft.com/office/drawing/2014/main" id="{C90D52BA-2275-4D12-87F0-174F4F34BCE0}"/>
              </a:ext>
            </a:extLst>
          </p:cNvPr>
          <p:cNvSpPr/>
          <p:nvPr/>
        </p:nvSpPr>
        <p:spPr>
          <a:xfrm>
            <a:off x="3559215" y="2485580"/>
            <a:ext cx="1985058" cy="720619"/>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Arial" panose="020B0604020202020204" pitchFamily="34" charset="0"/>
                <a:cs typeface="Arial" panose="020B0604020202020204" pitchFamily="34" charset="0"/>
              </a:rPr>
              <a:t>Revocable Living Trust</a:t>
            </a:r>
          </a:p>
        </p:txBody>
      </p:sp>
      <p:sp>
        <p:nvSpPr>
          <p:cNvPr id="6" name="Rectangle 5">
            <a:extLst>
              <a:ext uri="{FF2B5EF4-FFF2-40B4-BE49-F238E27FC236}">
                <a16:creationId xmlns:a16="http://schemas.microsoft.com/office/drawing/2014/main" id="{8A6E615F-84CA-4D65-BC9F-2F0027FC9D98}"/>
              </a:ext>
            </a:extLst>
          </p:cNvPr>
          <p:cNvSpPr/>
          <p:nvPr/>
        </p:nvSpPr>
        <p:spPr>
          <a:xfrm>
            <a:off x="3199434" y="3822987"/>
            <a:ext cx="1164221" cy="720619"/>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Arial" panose="020B0604020202020204" pitchFamily="34" charset="0"/>
                <a:cs typeface="Arial" panose="020B0604020202020204" pitchFamily="34" charset="0"/>
              </a:rPr>
              <a:t>Child’s</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Trust</a:t>
            </a:r>
          </a:p>
        </p:txBody>
      </p:sp>
      <p:sp>
        <p:nvSpPr>
          <p:cNvPr id="7" name="Rectangle 6">
            <a:extLst>
              <a:ext uri="{FF2B5EF4-FFF2-40B4-BE49-F238E27FC236}">
                <a16:creationId xmlns:a16="http://schemas.microsoft.com/office/drawing/2014/main" id="{CB9266A6-3ABF-4E09-8EB6-F8D4CDBFD79B}"/>
              </a:ext>
            </a:extLst>
          </p:cNvPr>
          <p:cNvSpPr/>
          <p:nvPr/>
        </p:nvSpPr>
        <p:spPr>
          <a:xfrm>
            <a:off x="4780346" y="3822988"/>
            <a:ext cx="1164221" cy="720619"/>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Arial" panose="020B0604020202020204" pitchFamily="34" charset="0"/>
                <a:cs typeface="Arial" panose="020B0604020202020204" pitchFamily="34" charset="0"/>
              </a:rPr>
              <a:t>Child’s</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Trust</a:t>
            </a:r>
          </a:p>
        </p:txBody>
      </p:sp>
      <p:sp>
        <p:nvSpPr>
          <p:cNvPr id="8" name="Rectangle 7">
            <a:extLst>
              <a:ext uri="{FF2B5EF4-FFF2-40B4-BE49-F238E27FC236}">
                <a16:creationId xmlns:a16="http://schemas.microsoft.com/office/drawing/2014/main" id="{7FE2AB2C-80AD-43EE-8181-2EBA47FA4CEB}"/>
              </a:ext>
            </a:extLst>
          </p:cNvPr>
          <p:cNvSpPr/>
          <p:nvPr/>
        </p:nvSpPr>
        <p:spPr>
          <a:xfrm>
            <a:off x="2866661" y="5160394"/>
            <a:ext cx="721489" cy="720619"/>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Rectangle 9">
            <a:extLst>
              <a:ext uri="{FF2B5EF4-FFF2-40B4-BE49-F238E27FC236}">
                <a16:creationId xmlns:a16="http://schemas.microsoft.com/office/drawing/2014/main" id="{86D929D7-2A7B-43C9-9713-E37E48599960}"/>
              </a:ext>
            </a:extLst>
          </p:cNvPr>
          <p:cNvSpPr/>
          <p:nvPr/>
        </p:nvSpPr>
        <p:spPr>
          <a:xfrm>
            <a:off x="3769486" y="5160394"/>
            <a:ext cx="721489" cy="720619"/>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a:extLst>
              <a:ext uri="{FF2B5EF4-FFF2-40B4-BE49-F238E27FC236}">
                <a16:creationId xmlns:a16="http://schemas.microsoft.com/office/drawing/2014/main" id="{A8F4F8C1-D1D2-4172-8D82-006192FFD59A}"/>
              </a:ext>
            </a:extLst>
          </p:cNvPr>
          <p:cNvSpPr/>
          <p:nvPr/>
        </p:nvSpPr>
        <p:spPr>
          <a:xfrm>
            <a:off x="4672313" y="5160393"/>
            <a:ext cx="721489" cy="720619"/>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Rectangle 11">
            <a:extLst>
              <a:ext uri="{FF2B5EF4-FFF2-40B4-BE49-F238E27FC236}">
                <a16:creationId xmlns:a16="http://schemas.microsoft.com/office/drawing/2014/main" id="{DF67D50E-1EC1-4B5F-A6B0-94B3E7EDDAC4}"/>
              </a:ext>
            </a:extLst>
          </p:cNvPr>
          <p:cNvSpPr/>
          <p:nvPr/>
        </p:nvSpPr>
        <p:spPr>
          <a:xfrm>
            <a:off x="5571760" y="5154606"/>
            <a:ext cx="721489" cy="720619"/>
          </a:xfrm>
          <a:prstGeom prst="rect">
            <a:avLst/>
          </a:prstGeom>
          <a:solidFill>
            <a:schemeClr val="bg1"/>
          </a:solidFill>
          <a:ln>
            <a:solidFill>
              <a:srgbClr val="C0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TextBox 12">
            <a:extLst>
              <a:ext uri="{FF2B5EF4-FFF2-40B4-BE49-F238E27FC236}">
                <a16:creationId xmlns:a16="http://schemas.microsoft.com/office/drawing/2014/main" id="{D5145500-35A6-4D68-9CED-BA3617DA504E}"/>
              </a:ext>
            </a:extLst>
          </p:cNvPr>
          <p:cNvSpPr txBox="1"/>
          <p:nvPr/>
        </p:nvSpPr>
        <p:spPr>
          <a:xfrm>
            <a:off x="3524493" y="6008774"/>
            <a:ext cx="2511706" cy="338554"/>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Grandchildren’s Trusts</a:t>
            </a:r>
          </a:p>
        </p:txBody>
      </p:sp>
      <p:cxnSp>
        <p:nvCxnSpPr>
          <p:cNvPr id="15" name="Straight Connector 14">
            <a:extLst>
              <a:ext uri="{FF2B5EF4-FFF2-40B4-BE49-F238E27FC236}">
                <a16:creationId xmlns:a16="http://schemas.microsoft.com/office/drawing/2014/main" id="{0E1B3E01-3DEA-46B6-813C-78EE5BE89915}"/>
              </a:ext>
            </a:extLst>
          </p:cNvPr>
          <p:cNvCxnSpPr>
            <a:cxnSpLocks/>
          </p:cNvCxnSpPr>
          <p:nvPr/>
        </p:nvCxnSpPr>
        <p:spPr>
          <a:xfrm>
            <a:off x="3740551" y="3530278"/>
            <a:ext cx="1662898"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AEC6820-3D2C-4DE0-9F88-E2070ED5BF6A}"/>
              </a:ext>
            </a:extLst>
          </p:cNvPr>
          <p:cNvCxnSpPr>
            <a:cxnSpLocks/>
          </p:cNvCxnSpPr>
          <p:nvPr/>
        </p:nvCxnSpPr>
        <p:spPr>
          <a:xfrm>
            <a:off x="4578748" y="3220655"/>
            <a:ext cx="0" cy="309623"/>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4DFD510-F038-4A13-85D9-B3EE0EC023E9}"/>
              </a:ext>
            </a:extLst>
          </p:cNvPr>
          <p:cNvCxnSpPr>
            <a:cxnSpLocks/>
          </p:cNvCxnSpPr>
          <p:nvPr/>
        </p:nvCxnSpPr>
        <p:spPr>
          <a:xfrm>
            <a:off x="5403449" y="3517703"/>
            <a:ext cx="0" cy="30528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8C888D1-A2C4-415A-90CD-BF163A23AD77}"/>
              </a:ext>
            </a:extLst>
          </p:cNvPr>
          <p:cNvCxnSpPr>
            <a:cxnSpLocks/>
          </p:cNvCxnSpPr>
          <p:nvPr/>
        </p:nvCxnSpPr>
        <p:spPr>
          <a:xfrm>
            <a:off x="3740551" y="3517703"/>
            <a:ext cx="0" cy="30528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B0885EF-04AB-4593-A617-CB97667668D2}"/>
              </a:ext>
            </a:extLst>
          </p:cNvPr>
          <p:cNvCxnSpPr>
            <a:cxnSpLocks/>
          </p:cNvCxnSpPr>
          <p:nvPr/>
        </p:nvCxnSpPr>
        <p:spPr>
          <a:xfrm>
            <a:off x="3414533" y="4543606"/>
            <a:ext cx="0" cy="611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CA5B4F1-68B7-47A9-98AC-51854EB0D63F}"/>
              </a:ext>
            </a:extLst>
          </p:cNvPr>
          <p:cNvCxnSpPr>
            <a:cxnSpLocks/>
          </p:cNvCxnSpPr>
          <p:nvPr/>
        </p:nvCxnSpPr>
        <p:spPr>
          <a:xfrm>
            <a:off x="4109011" y="4543606"/>
            <a:ext cx="0" cy="611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D70814C-7D75-4B77-ABCF-378E9735EC9B}"/>
              </a:ext>
            </a:extLst>
          </p:cNvPr>
          <p:cNvCxnSpPr>
            <a:cxnSpLocks/>
          </p:cNvCxnSpPr>
          <p:nvPr/>
        </p:nvCxnSpPr>
        <p:spPr>
          <a:xfrm>
            <a:off x="5129512" y="4543606"/>
            <a:ext cx="0" cy="611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BFB1A9D-EBDD-46CB-9083-2CE33B908575}"/>
              </a:ext>
            </a:extLst>
          </p:cNvPr>
          <p:cNvCxnSpPr>
            <a:cxnSpLocks/>
          </p:cNvCxnSpPr>
          <p:nvPr/>
        </p:nvCxnSpPr>
        <p:spPr>
          <a:xfrm>
            <a:off x="5742970" y="4543606"/>
            <a:ext cx="0" cy="61100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47A286E-25A8-4A37-A17F-39FB4B626F52}"/>
              </a:ext>
            </a:extLst>
          </p:cNvPr>
          <p:cNvCxnSpPr>
            <a:cxnSpLocks/>
          </p:cNvCxnSpPr>
          <p:nvPr/>
        </p:nvCxnSpPr>
        <p:spPr>
          <a:xfrm>
            <a:off x="2422978" y="2269939"/>
            <a:ext cx="0" cy="41081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D8222CEF-8509-4523-BB2F-DF31180629E9}"/>
              </a:ext>
            </a:extLst>
          </p:cNvPr>
          <p:cNvCxnSpPr>
            <a:cxnSpLocks/>
          </p:cNvCxnSpPr>
          <p:nvPr/>
        </p:nvCxnSpPr>
        <p:spPr>
          <a:xfrm>
            <a:off x="6715521" y="2313796"/>
            <a:ext cx="0" cy="41081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00AB7C71-8421-4EDB-9322-7FCE6A723CEA}"/>
              </a:ext>
            </a:extLst>
          </p:cNvPr>
          <p:cNvSpPr txBox="1"/>
          <p:nvPr/>
        </p:nvSpPr>
        <p:spPr>
          <a:xfrm>
            <a:off x="112896" y="2413581"/>
            <a:ext cx="2180109" cy="353943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Charitable Gifts</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Outright (cash and appreciated assets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Charitable Gift Annuity</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Charitable Lead and Remainder Trusts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Donor Advised Funds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Private Foundation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Supporting Organizations</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Gift of a Home including Life Annuity</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Conservation Easements</a:t>
            </a:r>
          </a:p>
        </p:txBody>
      </p:sp>
      <p:sp>
        <p:nvSpPr>
          <p:cNvPr id="42" name="TextBox 41">
            <a:extLst>
              <a:ext uri="{FF2B5EF4-FFF2-40B4-BE49-F238E27FC236}">
                <a16:creationId xmlns:a16="http://schemas.microsoft.com/office/drawing/2014/main" id="{7140A742-2CEA-40E0-A59F-4F93CB1545BC}"/>
              </a:ext>
            </a:extLst>
          </p:cNvPr>
          <p:cNvSpPr txBox="1"/>
          <p:nvPr/>
        </p:nvSpPr>
        <p:spPr>
          <a:xfrm>
            <a:off x="6790946" y="2413581"/>
            <a:ext cx="2290570" cy="3754874"/>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Family Gifts / Sales</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Outright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Irrevocable/Dynasty Trust including DAPT and SLAT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Grantor Retained Annuity and Uni-Trust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Qualified Personal Residence Trust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Charitable Lead Annuity and Uni-Trust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Charitable Remainder Annuity and Uni-Trust</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Family Limited Partnership/LLC including freeze</a:t>
            </a:r>
          </a:p>
        </p:txBody>
      </p:sp>
    </p:spTree>
    <p:extLst>
      <p:ext uri="{BB962C8B-B14F-4D97-AF65-F5344CB8AC3E}">
        <p14:creationId xmlns:p14="http://schemas.microsoft.com/office/powerpoint/2010/main" val="133679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95F4-4BE1-418E-A846-19D51ED23389}"/>
              </a:ext>
            </a:extLst>
          </p:cNvPr>
          <p:cNvSpPr>
            <a:spLocks noGrp="1"/>
          </p:cNvSpPr>
          <p:nvPr>
            <p:ph type="title"/>
          </p:nvPr>
        </p:nvSpPr>
        <p:spPr/>
        <p:txBody>
          <a:bodyPr anchor="ctr">
            <a:normAutofit/>
          </a:bodyPr>
          <a:lstStyle/>
          <a:p>
            <a:r>
              <a:rPr lang="en-US" dirty="0"/>
              <a:t>Preserving the Legacy</a:t>
            </a:r>
          </a:p>
        </p:txBody>
      </p:sp>
      <p:graphicFrame>
        <p:nvGraphicFramePr>
          <p:cNvPr id="6" name="Content Placeholder 2">
            <a:extLst>
              <a:ext uri="{FF2B5EF4-FFF2-40B4-BE49-F238E27FC236}">
                <a16:creationId xmlns:a16="http://schemas.microsoft.com/office/drawing/2014/main" id="{6CFF25FD-490A-4D2D-A212-5357563730E1}"/>
              </a:ext>
            </a:extLst>
          </p:cNvPr>
          <p:cNvGraphicFramePr>
            <a:graphicFrameLocks noGrp="1"/>
          </p:cNvGraphicFramePr>
          <p:nvPr>
            <p:ph idx="1"/>
            <p:extLst>
              <p:ext uri="{D42A27DB-BD31-4B8C-83A1-F6EECF244321}">
                <p14:modId xmlns:p14="http://schemas.microsoft.com/office/powerpoint/2010/main" val="554994784"/>
              </p:ext>
            </p:extLst>
          </p:nvPr>
        </p:nvGraphicFramePr>
        <p:xfrm>
          <a:off x="1244278" y="2209147"/>
          <a:ext cx="6658338" cy="41817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4907271-5498-436B-B4D2-CE087F599160}"/>
              </a:ext>
            </a:extLst>
          </p:cNvPr>
          <p:cNvSpPr txBox="1"/>
          <p:nvPr/>
        </p:nvSpPr>
        <p:spPr>
          <a:xfrm>
            <a:off x="457200" y="1415034"/>
            <a:ext cx="7445416" cy="584775"/>
          </a:xfrm>
          <a:prstGeom prst="rect">
            <a:avLst/>
          </a:prstGeom>
          <a:noFill/>
        </p:spPr>
        <p:txBody>
          <a:bodyPr wrap="square" rtlCol="0">
            <a:spAutoFit/>
          </a:bodyPr>
          <a:lstStyle/>
          <a:p>
            <a:r>
              <a:rPr lang="en-US" sz="3200" b="1" dirty="0">
                <a:latin typeface="+mj-lt"/>
              </a:rPr>
              <a:t>The Planning Environment</a:t>
            </a:r>
          </a:p>
        </p:txBody>
      </p:sp>
    </p:spTree>
    <p:extLst>
      <p:ext uri="{BB962C8B-B14F-4D97-AF65-F5344CB8AC3E}">
        <p14:creationId xmlns:p14="http://schemas.microsoft.com/office/powerpoint/2010/main" val="2818168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A4830-A9E9-4C5E-9569-11972A52CA2F}"/>
              </a:ext>
            </a:extLst>
          </p:cNvPr>
          <p:cNvSpPr>
            <a:spLocks noGrp="1"/>
          </p:cNvSpPr>
          <p:nvPr>
            <p:ph type="title"/>
          </p:nvPr>
        </p:nvSpPr>
        <p:spPr/>
        <p:txBody>
          <a:bodyPr>
            <a:normAutofit/>
          </a:bodyPr>
          <a:lstStyle/>
          <a:p>
            <a:r>
              <a:rPr lang="en-US" dirty="0"/>
              <a:t>Preserving the Legacy</a:t>
            </a:r>
          </a:p>
        </p:txBody>
      </p:sp>
      <p:sp>
        <p:nvSpPr>
          <p:cNvPr id="3" name="Content Placeholder 2">
            <a:extLst>
              <a:ext uri="{FF2B5EF4-FFF2-40B4-BE49-F238E27FC236}">
                <a16:creationId xmlns:a16="http://schemas.microsoft.com/office/drawing/2014/main" id="{826AF46A-9287-4751-AF8D-E53FCF8DD4C7}"/>
              </a:ext>
            </a:extLst>
          </p:cNvPr>
          <p:cNvSpPr>
            <a:spLocks noGrp="1"/>
          </p:cNvSpPr>
          <p:nvPr>
            <p:ph idx="1"/>
          </p:nvPr>
        </p:nvSpPr>
        <p:spPr>
          <a:xfrm>
            <a:off x="1195761" y="2174110"/>
            <a:ext cx="6987541" cy="4282338"/>
          </a:xfrm>
        </p:spPr>
        <p:txBody>
          <a:bodyPr>
            <a:normAutofit fontScale="92500" lnSpcReduction="20000"/>
          </a:bodyPr>
          <a:lstStyle/>
          <a:p>
            <a:r>
              <a:rPr lang="en-US" dirty="0"/>
              <a:t>Increased from $5.49 million to $11.2 million </a:t>
            </a:r>
            <a:br>
              <a:rPr lang="en-US" dirty="0"/>
            </a:br>
            <a:r>
              <a:rPr lang="en-US" dirty="0"/>
              <a:t>under 2017 Tax Cuts and Jobs Act</a:t>
            </a:r>
            <a:br>
              <a:rPr lang="en-US" dirty="0"/>
            </a:br>
            <a:endParaRPr lang="en-US" dirty="0"/>
          </a:p>
          <a:p>
            <a:r>
              <a:rPr lang="en-US" dirty="0"/>
              <a:t>Inflation adjusted, currently $11.7 million</a:t>
            </a:r>
            <a:br>
              <a:rPr lang="en-US" dirty="0"/>
            </a:br>
            <a:endParaRPr lang="en-US" dirty="0"/>
          </a:p>
          <a:p>
            <a:r>
              <a:rPr lang="en-US" dirty="0"/>
              <a:t>Expires 2025, unless sooner repealed by new administration</a:t>
            </a:r>
            <a:br>
              <a:rPr lang="en-US" dirty="0"/>
            </a:br>
            <a:endParaRPr lang="en-US" dirty="0"/>
          </a:p>
          <a:p>
            <a:r>
              <a:rPr lang="en-US" dirty="0"/>
              <a:t>Biden proposes lower BEA and elimination </a:t>
            </a:r>
            <a:br>
              <a:rPr lang="en-US" dirty="0"/>
            </a:br>
            <a:r>
              <a:rPr lang="en-US" dirty="0"/>
              <a:t>of basis step-up</a:t>
            </a:r>
            <a:br>
              <a:rPr lang="en-US" dirty="0"/>
            </a:br>
            <a:endParaRPr lang="en-US" dirty="0"/>
          </a:p>
          <a:p>
            <a:r>
              <a:rPr lang="en-US" dirty="0"/>
              <a:t>Retroactive changes to 1/1/2021 a possibility</a:t>
            </a:r>
          </a:p>
        </p:txBody>
      </p:sp>
      <p:sp>
        <p:nvSpPr>
          <p:cNvPr id="4" name="Rectangle 3">
            <a:extLst>
              <a:ext uri="{FF2B5EF4-FFF2-40B4-BE49-F238E27FC236}">
                <a16:creationId xmlns:a16="http://schemas.microsoft.com/office/drawing/2014/main" id="{5DAC6B8B-74FB-46AB-82EA-1508BBB9ADFE}"/>
              </a:ext>
            </a:extLst>
          </p:cNvPr>
          <p:cNvSpPr/>
          <p:nvPr/>
        </p:nvSpPr>
        <p:spPr>
          <a:xfrm>
            <a:off x="457200" y="1358845"/>
            <a:ext cx="8229600" cy="523220"/>
          </a:xfrm>
          <a:prstGeom prst="rect">
            <a:avLst/>
          </a:prstGeom>
        </p:spPr>
        <p:txBody>
          <a:bodyPr wrap="square">
            <a:spAutoFit/>
          </a:bodyPr>
          <a:lstStyle/>
          <a:p>
            <a:r>
              <a:rPr lang="en-US" sz="2800" b="1" dirty="0">
                <a:latin typeface="+mj-lt"/>
              </a:rPr>
              <a:t>Expiring exemption/basic exclusion amount (BEA)</a:t>
            </a:r>
          </a:p>
        </p:txBody>
      </p:sp>
    </p:spTree>
    <p:extLst>
      <p:ext uri="{BB962C8B-B14F-4D97-AF65-F5344CB8AC3E}">
        <p14:creationId xmlns:p14="http://schemas.microsoft.com/office/powerpoint/2010/main" val="31633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D4B43-A95F-4AD8-B0B0-8F3220077FF3}"/>
              </a:ext>
            </a:extLst>
          </p:cNvPr>
          <p:cNvSpPr>
            <a:spLocks noGrp="1"/>
          </p:cNvSpPr>
          <p:nvPr>
            <p:ph type="title"/>
          </p:nvPr>
        </p:nvSpPr>
        <p:spPr/>
        <p:txBody>
          <a:bodyPr/>
          <a:lstStyle/>
          <a:p>
            <a:r>
              <a:rPr lang="en-US" dirty="0"/>
              <a:t>Preserving the Legacy</a:t>
            </a:r>
          </a:p>
        </p:txBody>
      </p:sp>
      <p:sp>
        <p:nvSpPr>
          <p:cNvPr id="3" name="Content Placeholder 2">
            <a:extLst>
              <a:ext uri="{FF2B5EF4-FFF2-40B4-BE49-F238E27FC236}">
                <a16:creationId xmlns:a16="http://schemas.microsoft.com/office/drawing/2014/main" id="{549CD552-C4E8-46DE-9E12-3C02078E54B7}"/>
              </a:ext>
            </a:extLst>
          </p:cNvPr>
          <p:cNvSpPr>
            <a:spLocks noGrp="1"/>
          </p:cNvSpPr>
          <p:nvPr>
            <p:ph idx="1"/>
          </p:nvPr>
        </p:nvSpPr>
        <p:spPr>
          <a:xfrm>
            <a:off x="457200" y="2116018"/>
            <a:ext cx="8229600" cy="4413736"/>
          </a:xfrm>
        </p:spPr>
        <p:txBody>
          <a:bodyPr>
            <a:normAutofit fontScale="70000" lnSpcReduction="20000"/>
          </a:bodyPr>
          <a:lstStyle/>
          <a:p>
            <a:r>
              <a:rPr lang="en-US" dirty="0">
                <a:solidFill>
                  <a:prstClr val="black"/>
                </a:solidFill>
              </a:rPr>
              <a:t>See </a:t>
            </a:r>
            <a:r>
              <a:rPr lang="en-US" u="sng" dirty="0">
                <a:solidFill>
                  <a:srgbClr val="0070C0"/>
                </a:solidFill>
              </a:rPr>
              <a:t>https://home.treasury.gov/policy-issues/tax-policy/revenue-proposals</a:t>
            </a:r>
            <a:br>
              <a:rPr lang="en-US" dirty="0"/>
            </a:br>
            <a:endParaRPr lang="en-US" dirty="0"/>
          </a:p>
          <a:p>
            <a:r>
              <a:rPr lang="en-US" dirty="0">
                <a:solidFill>
                  <a:prstClr val="black"/>
                </a:solidFill>
              </a:rPr>
              <a:t>Impose minimum term (e.g., 10 years) and remainder interest (e.g., 25%) on GRAT’s</a:t>
            </a:r>
            <a:br>
              <a:rPr lang="en-US" dirty="0"/>
            </a:br>
            <a:endParaRPr lang="en-US" dirty="0"/>
          </a:p>
          <a:p>
            <a:r>
              <a:rPr lang="en-US" dirty="0">
                <a:solidFill>
                  <a:prstClr val="black"/>
                </a:solidFill>
              </a:rPr>
              <a:t>Require estate inclusion for sale or exchange transactions with grantor trusts</a:t>
            </a:r>
            <a:br>
              <a:rPr lang="en-US" dirty="0"/>
            </a:br>
            <a:endParaRPr lang="en-US" dirty="0"/>
          </a:p>
          <a:p>
            <a:r>
              <a:rPr lang="en-US" dirty="0">
                <a:solidFill>
                  <a:prstClr val="black"/>
                </a:solidFill>
              </a:rPr>
              <a:t>Limit generation skipping trust GST tax exempt status to 90 years</a:t>
            </a:r>
            <a:br>
              <a:rPr lang="en-US" dirty="0"/>
            </a:br>
            <a:endParaRPr lang="en-US" dirty="0"/>
          </a:p>
          <a:p>
            <a:r>
              <a:rPr lang="en-US" dirty="0">
                <a:solidFill>
                  <a:prstClr val="black"/>
                </a:solidFill>
              </a:rPr>
              <a:t>Limit non-present interest (e.g., Crummey) gifts to $50,000 per donor/per year</a:t>
            </a:r>
            <a:br>
              <a:rPr lang="en-US" dirty="0"/>
            </a:br>
            <a:endParaRPr lang="en-US" dirty="0"/>
          </a:p>
          <a:p>
            <a:r>
              <a:rPr lang="en-US" dirty="0"/>
              <a:t>Chapter 14 issues</a:t>
            </a:r>
          </a:p>
          <a:p>
            <a:endParaRPr lang="en-US" dirty="0"/>
          </a:p>
        </p:txBody>
      </p:sp>
      <p:sp>
        <p:nvSpPr>
          <p:cNvPr id="4" name="TextBox 3">
            <a:extLst>
              <a:ext uri="{FF2B5EF4-FFF2-40B4-BE49-F238E27FC236}">
                <a16:creationId xmlns:a16="http://schemas.microsoft.com/office/drawing/2014/main" id="{752605AC-F6DE-4104-9BE2-5134ED257633}"/>
              </a:ext>
            </a:extLst>
          </p:cNvPr>
          <p:cNvSpPr txBox="1"/>
          <p:nvPr/>
        </p:nvSpPr>
        <p:spPr>
          <a:xfrm>
            <a:off x="457200" y="1354239"/>
            <a:ext cx="6452886" cy="523220"/>
          </a:xfrm>
          <a:prstGeom prst="rect">
            <a:avLst/>
          </a:prstGeom>
          <a:noFill/>
        </p:spPr>
        <p:txBody>
          <a:bodyPr wrap="square" rtlCol="0">
            <a:spAutoFit/>
          </a:bodyPr>
          <a:lstStyle/>
          <a:p>
            <a:r>
              <a:rPr lang="en-US" sz="2800" b="1" dirty="0">
                <a:latin typeface="+mj-lt"/>
              </a:rPr>
              <a:t>Obama administration “Greenbook”</a:t>
            </a:r>
          </a:p>
        </p:txBody>
      </p:sp>
    </p:spTree>
    <p:extLst>
      <p:ext uri="{BB962C8B-B14F-4D97-AF65-F5344CB8AC3E}">
        <p14:creationId xmlns:p14="http://schemas.microsoft.com/office/powerpoint/2010/main" val="152755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76377-7A2B-4A66-B8C7-5E0844F73D85}"/>
              </a:ext>
            </a:extLst>
          </p:cNvPr>
          <p:cNvSpPr>
            <a:spLocks noGrp="1"/>
          </p:cNvSpPr>
          <p:nvPr>
            <p:ph type="title"/>
          </p:nvPr>
        </p:nvSpPr>
        <p:spPr/>
        <p:txBody>
          <a:bodyPr/>
          <a:lstStyle/>
          <a:p>
            <a:r>
              <a:rPr lang="en-US" dirty="0"/>
              <a:t>Preserving the Legacy</a:t>
            </a:r>
          </a:p>
        </p:txBody>
      </p:sp>
      <p:sp>
        <p:nvSpPr>
          <p:cNvPr id="3" name="Content Placeholder 2">
            <a:extLst>
              <a:ext uri="{FF2B5EF4-FFF2-40B4-BE49-F238E27FC236}">
                <a16:creationId xmlns:a16="http://schemas.microsoft.com/office/drawing/2014/main" id="{10255DE3-5768-42B1-96AC-576092385346}"/>
              </a:ext>
            </a:extLst>
          </p:cNvPr>
          <p:cNvSpPr>
            <a:spLocks noGrp="1"/>
          </p:cNvSpPr>
          <p:nvPr>
            <p:ph idx="1"/>
          </p:nvPr>
        </p:nvSpPr>
        <p:spPr>
          <a:xfrm>
            <a:off x="914400" y="1851940"/>
            <a:ext cx="8229600" cy="5219458"/>
          </a:xfrm>
        </p:spPr>
        <p:txBody>
          <a:bodyPr>
            <a:normAutofit/>
          </a:bodyPr>
          <a:lstStyle/>
          <a:p>
            <a:r>
              <a:rPr lang="en-US" dirty="0"/>
              <a:t>§ 7520 rates for CLAT &amp; GRAT</a:t>
            </a:r>
            <a:br>
              <a:rPr lang="en-US" dirty="0"/>
            </a:br>
            <a:r>
              <a:rPr lang="en-US" dirty="0"/>
              <a:t>-  January 2021    .62%</a:t>
            </a:r>
            <a:br>
              <a:rPr lang="en-US" dirty="0"/>
            </a:br>
            <a:r>
              <a:rPr lang="en-US" dirty="0"/>
              <a:t>-  January 2020  2.03%</a:t>
            </a:r>
            <a:br>
              <a:rPr lang="en-US" dirty="0"/>
            </a:br>
            <a:r>
              <a:rPr lang="en-US" dirty="0"/>
              <a:t>-  January 2019  3.47%</a:t>
            </a:r>
            <a:br>
              <a:rPr lang="en-US" dirty="0"/>
            </a:br>
            <a:endParaRPr lang="en-US" dirty="0"/>
          </a:p>
          <a:p>
            <a:r>
              <a:rPr lang="en-US" dirty="0"/>
              <a:t>§ 1274 rates for installment sales*</a:t>
            </a:r>
            <a:br>
              <a:rPr lang="en-US" dirty="0"/>
            </a:br>
            <a:r>
              <a:rPr lang="en-US" dirty="0"/>
              <a:t>			</a:t>
            </a:r>
            <a:r>
              <a:rPr lang="en-US" sz="2400" u="sng" dirty="0"/>
              <a:t>Short-term</a:t>
            </a:r>
            <a:r>
              <a:rPr lang="en-US" sz="2400" dirty="0"/>
              <a:t>	  </a:t>
            </a:r>
            <a:r>
              <a:rPr lang="en-US" sz="2400" u="sng" dirty="0"/>
              <a:t>Mid-term</a:t>
            </a:r>
            <a:r>
              <a:rPr lang="en-US" sz="2400" dirty="0"/>
              <a:t>	 </a:t>
            </a:r>
            <a:r>
              <a:rPr lang="en-US" sz="2400" u="sng" dirty="0"/>
              <a:t>Long-term</a:t>
            </a:r>
            <a:br>
              <a:rPr lang="en-US" dirty="0"/>
            </a:br>
            <a:r>
              <a:rPr lang="en-US" sz="2400" dirty="0"/>
              <a:t>-  January 2021	     .14% 	      .52%	     1.35%</a:t>
            </a:r>
            <a:br>
              <a:rPr lang="en-US" sz="2400" dirty="0"/>
            </a:br>
            <a:r>
              <a:rPr lang="en-US" sz="2400" dirty="0"/>
              <a:t>-  January 2020	   1.60% 	    1.69%	     2.07%</a:t>
            </a:r>
            <a:br>
              <a:rPr lang="en-US" sz="2400" dirty="0"/>
            </a:br>
            <a:r>
              <a:rPr lang="en-US" sz="2400" dirty="0"/>
              <a:t>-  January 2019	   2.72%	    2.89% 	     3.15%</a:t>
            </a:r>
            <a:br>
              <a:rPr lang="en-US" sz="2400" dirty="0"/>
            </a:br>
            <a:br>
              <a:rPr lang="en-US" sz="2400" dirty="0"/>
            </a:br>
            <a:r>
              <a:rPr lang="en-US" sz="2400" dirty="0"/>
              <a:t>* annual compounding</a:t>
            </a:r>
          </a:p>
          <a:p>
            <a:pPr marL="0" indent="0">
              <a:buNone/>
            </a:pPr>
            <a:endParaRPr lang="en-US" sz="2400" dirty="0"/>
          </a:p>
        </p:txBody>
      </p:sp>
      <p:sp>
        <p:nvSpPr>
          <p:cNvPr id="4" name="Rectangle 3">
            <a:extLst>
              <a:ext uri="{FF2B5EF4-FFF2-40B4-BE49-F238E27FC236}">
                <a16:creationId xmlns:a16="http://schemas.microsoft.com/office/drawing/2014/main" id="{2B8CB842-2D79-4679-B8A0-77ACF76D31A8}"/>
              </a:ext>
            </a:extLst>
          </p:cNvPr>
          <p:cNvSpPr/>
          <p:nvPr/>
        </p:nvSpPr>
        <p:spPr>
          <a:xfrm>
            <a:off x="457200" y="1267165"/>
            <a:ext cx="3224152" cy="584775"/>
          </a:xfrm>
          <a:prstGeom prst="rect">
            <a:avLst/>
          </a:prstGeom>
        </p:spPr>
        <p:txBody>
          <a:bodyPr wrap="none">
            <a:spAutoFit/>
          </a:bodyPr>
          <a:lstStyle/>
          <a:p>
            <a:r>
              <a:rPr lang="en-US" sz="3200" b="1" dirty="0">
                <a:latin typeface="+mj-lt"/>
              </a:rPr>
              <a:t>Low interest rates</a:t>
            </a:r>
          </a:p>
        </p:txBody>
      </p:sp>
    </p:spTree>
    <p:extLst>
      <p:ext uri="{BB962C8B-B14F-4D97-AF65-F5344CB8AC3E}">
        <p14:creationId xmlns:p14="http://schemas.microsoft.com/office/powerpoint/2010/main" val="338620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2DFCA-B8FB-43BE-8E10-2E69E79397E4}"/>
              </a:ext>
            </a:extLst>
          </p:cNvPr>
          <p:cNvSpPr>
            <a:spLocks noGrp="1"/>
          </p:cNvSpPr>
          <p:nvPr>
            <p:ph type="title"/>
          </p:nvPr>
        </p:nvSpPr>
        <p:spPr/>
        <p:txBody>
          <a:bodyPr/>
          <a:lstStyle/>
          <a:p>
            <a:r>
              <a:rPr lang="en-US" dirty="0"/>
              <a:t>Preserving the Legacy</a:t>
            </a:r>
          </a:p>
        </p:txBody>
      </p:sp>
      <p:sp>
        <p:nvSpPr>
          <p:cNvPr id="3" name="Content Placeholder 2">
            <a:extLst>
              <a:ext uri="{FF2B5EF4-FFF2-40B4-BE49-F238E27FC236}">
                <a16:creationId xmlns:a16="http://schemas.microsoft.com/office/drawing/2014/main" id="{296923CA-D834-4469-8FA9-DD245A525B93}"/>
              </a:ext>
            </a:extLst>
          </p:cNvPr>
          <p:cNvSpPr>
            <a:spLocks noGrp="1"/>
          </p:cNvSpPr>
          <p:nvPr>
            <p:ph idx="1"/>
          </p:nvPr>
        </p:nvSpPr>
        <p:spPr>
          <a:xfrm>
            <a:off x="1741990" y="2116018"/>
            <a:ext cx="8229600" cy="4413736"/>
          </a:xfrm>
        </p:spPr>
        <p:txBody>
          <a:bodyPr/>
          <a:lstStyle/>
          <a:p>
            <a:r>
              <a:rPr lang="en-US" dirty="0"/>
              <a:t>Marketable securities</a:t>
            </a:r>
            <a:br>
              <a:rPr lang="en-US" dirty="0"/>
            </a:br>
            <a:endParaRPr lang="en-US" dirty="0"/>
          </a:p>
          <a:p>
            <a:r>
              <a:rPr lang="en-US" dirty="0"/>
              <a:t>Private companies</a:t>
            </a:r>
            <a:br>
              <a:rPr lang="en-US" dirty="0"/>
            </a:br>
            <a:endParaRPr lang="en-US" dirty="0"/>
          </a:p>
          <a:p>
            <a:r>
              <a:rPr lang="en-US" dirty="0"/>
              <a:t>Real estate</a:t>
            </a:r>
          </a:p>
          <a:p>
            <a:endParaRPr lang="en-US" dirty="0"/>
          </a:p>
        </p:txBody>
      </p:sp>
      <p:sp>
        <p:nvSpPr>
          <p:cNvPr id="4" name="TextBox 3">
            <a:extLst>
              <a:ext uri="{FF2B5EF4-FFF2-40B4-BE49-F238E27FC236}">
                <a16:creationId xmlns:a16="http://schemas.microsoft.com/office/drawing/2014/main" id="{9879B4E8-FE50-4E0F-ABD0-A09670D07EFF}"/>
              </a:ext>
            </a:extLst>
          </p:cNvPr>
          <p:cNvSpPr txBox="1"/>
          <p:nvPr/>
        </p:nvSpPr>
        <p:spPr>
          <a:xfrm>
            <a:off x="457200" y="1329799"/>
            <a:ext cx="3692999" cy="523220"/>
          </a:xfrm>
          <a:prstGeom prst="rect">
            <a:avLst/>
          </a:prstGeom>
          <a:noFill/>
        </p:spPr>
        <p:txBody>
          <a:bodyPr wrap="none" rtlCol="0">
            <a:spAutoFit/>
          </a:bodyPr>
          <a:lstStyle/>
          <a:p>
            <a:r>
              <a:rPr lang="en-US" sz="2800" b="1" dirty="0">
                <a:latin typeface="+mj-lt"/>
              </a:rPr>
              <a:t>Depressed Asset Values</a:t>
            </a:r>
          </a:p>
        </p:txBody>
      </p:sp>
    </p:spTree>
    <p:extLst>
      <p:ext uri="{BB962C8B-B14F-4D97-AF65-F5344CB8AC3E}">
        <p14:creationId xmlns:p14="http://schemas.microsoft.com/office/powerpoint/2010/main" val="3049510068"/>
      </p:ext>
    </p:extLst>
  </p:cSld>
  <p:clrMapOvr>
    <a:masterClrMapping/>
  </p:clrMapOvr>
</p:sld>
</file>

<file path=ppt/theme/theme1.xml><?xml version="1.0" encoding="utf-8"?>
<a:theme xmlns:a="http://schemas.openxmlformats.org/drawingml/2006/main" name="Content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694</TotalTime>
  <Words>3150</Words>
  <Application>Microsoft Office PowerPoint</Application>
  <PresentationFormat>On-screen Show (4:3)</PresentationFormat>
  <Paragraphs>418</Paragraphs>
  <Slides>29</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Cambria</vt:lpstr>
      <vt:lpstr>Georgia</vt:lpstr>
      <vt:lpstr>Wingdings</vt:lpstr>
      <vt:lpstr>Content Slides</vt:lpstr>
      <vt:lpstr>1_Office Theme</vt:lpstr>
      <vt:lpstr>Preserving the Legacy Estate Planning for the High Net Worth Client</vt:lpstr>
      <vt:lpstr>Preserving the Legacy </vt:lpstr>
      <vt:lpstr>Preserving the Legacy</vt:lpstr>
      <vt:lpstr>Preserving the Legacy</vt:lpstr>
      <vt:lpstr>Preserving the Legacy</vt:lpstr>
      <vt:lpstr>Preserving the Legacy</vt:lpstr>
      <vt:lpstr>Preserving the Legacy</vt:lpstr>
      <vt:lpstr>Preserving the Legacy</vt:lpstr>
      <vt:lpstr>Preserving the Legacy</vt:lpstr>
      <vt:lpstr>PowerPoint Presentation</vt:lpstr>
      <vt:lpstr>Preserving the Legacy</vt:lpstr>
      <vt:lpstr>Lifetime Gifting</vt:lpstr>
      <vt:lpstr>PowerPoint Presentation</vt:lpstr>
      <vt:lpstr>Preserving the Legacy</vt:lpstr>
      <vt:lpstr>Preserving the Legacy</vt:lpstr>
      <vt:lpstr>Intentionally Defective Irrevocable Trust (IDIT)</vt:lpstr>
      <vt:lpstr>PowerPoint Presentation</vt:lpstr>
      <vt:lpstr>Grantor Retained Annuity Trust (GRAT)</vt:lpstr>
      <vt:lpstr>PowerPoint Presentation</vt:lpstr>
      <vt:lpstr>Charitable Lead Annuity Trust (CLAT)</vt:lpstr>
      <vt:lpstr>PowerPoint Presentation</vt:lpstr>
      <vt:lpstr>PowerPoint Presentation</vt:lpstr>
      <vt:lpstr>Preserving the Legacy</vt:lpstr>
      <vt:lpstr>Spousal Lifetime Access Trust (SLAT)</vt:lpstr>
      <vt:lpstr>PowerPoint Presentation</vt:lpstr>
      <vt:lpstr>PowerPoint Presentation</vt:lpstr>
      <vt:lpstr>Preserving the Legacy</vt:lpstr>
      <vt:lpstr>PowerPoint Presentation</vt:lpstr>
      <vt:lpstr>Preserving the Legacy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You Snooze, You Lose! Making the Most of Current Planning Opportunities</dc:title>
  <dc:creator>Green, Ashley C</dc:creator>
  <cp:lastModifiedBy>Green, Ashley C</cp:lastModifiedBy>
  <cp:revision>34</cp:revision>
  <dcterms:created xsi:type="dcterms:W3CDTF">2020-07-21T19:52:13Z</dcterms:created>
  <dcterms:modified xsi:type="dcterms:W3CDTF">2021-02-12T18:57:04Z</dcterms:modified>
</cp:coreProperties>
</file>