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80" r:id="rId4"/>
    <p:sldId id="258" r:id="rId5"/>
    <p:sldId id="259" r:id="rId6"/>
    <p:sldId id="261" r:id="rId7"/>
    <p:sldId id="281" r:id="rId8"/>
    <p:sldId id="273" r:id="rId9"/>
    <p:sldId id="260" r:id="rId10"/>
    <p:sldId id="262" r:id="rId11"/>
    <p:sldId id="279" r:id="rId12"/>
    <p:sldId id="264" r:id="rId13"/>
    <p:sldId id="285" r:id="rId14"/>
    <p:sldId id="274" r:id="rId15"/>
    <p:sldId id="275" r:id="rId16"/>
    <p:sldId id="283" r:id="rId17"/>
    <p:sldId id="284" r:id="rId18"/>
    <p:sldId id="263" r:id="rId19"/>
    <p:sldId id="265" r:id="rId20"/>
    <p:sldId id="266" r:id="rId21"/>
    <p:sldId id="268" r:id="rId22"/>
    <p:sldId id="271" r:id="rId23"/>
    <p:sldId id="267" r:id="rId24"/>
    <p:sldId id="277" r:id="rId25"/>
    <p:sldId id="288" r:id="rId26"/>
    <p:sldId id="287" r:id="rId27"/>
    <p:sldId id="289" r:id="rId28"/>
    <p:sldId id="276" r:id="rId29"/>
    <p:sldId id="269" r:id="rId30"/>
    <p:sldId id="286" r:id="rId3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492"/>
    <a:srgbClr val="FFFF66"/>
    <a:srgbClr val="FD7E7B"/>
    <a:srgbClr val="FF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1A970-035B-4353-A30E-81CE156FE404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AB26C-2ED3-46A9-874D-22D93B7AA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0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01/19/2020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Cameron L Hess, WKBK&amp;Y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Cameron L Hess, WKBK&amp;Y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0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Cameron L Hess, WKBK&amp;Y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50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Cameron L Hess, WKBK&amp;Y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Cameron L Hess, WKBK&amp;Y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9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Cameron L Hess, WKBK&amp;Y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0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Cameron L Hess, WKBK&amp;Y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8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Cameron L Hess, WKBK&amp;Y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3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Cameron L Hess, WKBK&amp;Y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Cameron L Hess, WKBK&amp;Y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6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Cameron L Hess, WKBK&amp;Y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6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01/19/2020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s-ES" dirty="0"/>
              <a:t>Cameron L Hess, WKBK&amp;Y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98A176-0DFD-4796-8D66-E6371CB4C72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99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hess@wkbalw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ca.gov/proptaxes/disaster-relief.htm#FAQ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ig.cdn.sos.ca.gov/2020/general/pdf/topl-prop19.pdf" TargetMode="External"/><Relationship Id="rId2" Type="http://schemas.openxmlformats.org/officeDocument/2006/relationships/hyperlink" Target="https://www.boe.ca.gov/proptaxes/pdf/lta20061.pdf%20December%20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hess@WKBLAW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ca.gov/proptaxes/faqs/propositions110.ht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50E44-831E-436C-AE5B-5C709F434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Proposition 19:  What hath we wrought?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7D803-57A1-4D23-982B-408F08605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Cameron L Hess, Esq., CPA</a:t>
            </a:r>
          </a:p>
          <a:p>
            <a:r>
              <a:rPr lang="en-US" dirty="0"/>
              <a:t>Wagner Kirkman Blaine Klomparens &amp; Youmans LLP</a:t>
            </a:r>
          </a:p>
          <a:p>
            <a:r>
              <a:rPr lang="en-US" dirty="0">
                <a:hlinkClick r:id="rId2"/>
              </a:rPr>
              <a:t>chess@wkblaw.com</a:t>
            </a:r>
            <a:r>
              <a:rPr lang="en-US" dirty="0"/>
              <a:t> </a:t>
            </a:r>
          </a:p>
          <a:p>
            <a:r>
              <a:rPr lang="en-US" dirty="0"/>
              <a:t>(916) 920-5286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0B50A-BBD2-4609-B0DE-B83D98656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551" r="14139"/>
          <a:stretch/>
        </p:blipFill>
        <p:spPr>
          <a:xfrm>
            <a:off x="2651760" y="1011762"/>
            <a:ext cx="5120640" cy="2855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DC1E6-34B4-4599-99C3-3B6C14F6C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93" y="0"/>
            <a:ext cx="4386607" cy="32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0B3B-CF17-42B6-B28D-7B6852354F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dirty="0"/>
              <a:t>Props 3 &amp;10- Calamity – Ending 3/31/21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FA19-7BB5-4A31-B7C1-95872103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Eminent Domain/Inverse Condemnation</a:t>
            </a:r>
          </a:p>
          <a:p>
            <a:r>
              <a:rPr lang="en-US" sz="3000" dirty="0"/>
              <a:t> – may replace in any California county.  </a:t>
            </a:r>
          </a:p>
          <a:p>
            <a:r>
              <a:rPr lang="en-US" sz="3000" dirty="0"/>
              <a:t>Formally Declared Disaster (State)</a:t>
            </a:r>
          </a:p>
          <a:p>
            <a:r>
              <a:rPr lang="en-US" sz="3000" dirty="0"/>
              <a:t> – replace only in same county or in a reciprocating county.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EDAF2-6C3F-490B-82AE-4EB3CA65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1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52E8-279C-4ABD-9F2E-AD8414E22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EC492"/>
          </a:solidFill>
        </p:spPr>
        <p:txBody>
          <a:bodyPr/>
          <a:lstStyle/>
          <a:p>
            <a:r>
              <a:rPr lang="en-US" cap="none" dirty="0"/>
              <a:t>Prop 19– Limiting </a:t>
            </a:r>
            <a:r>
              <a:rPr lang="en-US" u="sng" cap="none" dirty="0"/>
              <a:t>Calamity</a:t>
            </a:r>
            <a:r>
              <a:rPr lang="en-US" cap="none" dirty="0"/>
              <a:t> Relief – 4/1/21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8B96-BE27-470B-9418-7728DC94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600" b="1" i="1" dirty="0"/>
              <a:t>Simple Explanation: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endParaRPr lang="en-US" sz="2600" b="1" i="1" dirty="0"/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600" b="1" i="1" dirty="0"/>
              <a:t>If your business/rental burns down in a disaster area, you may no longer rebuild somewhere else in the county and get property tax relief on the replacement.  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endParaRPr lang="en-US" sz="2600" b="1" i="1" dirty="0"/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600" b="1" i="1" dirty="0"/>
              <a:t>If your principal residence burns down in a disaster area, you may buy another for any value.  If new house has a higher value, it will be partly reassessed (for FMV increase). You only have 2-years to replace.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C630B-3977-4801-BD58-5E05904B52F3}"/>
              </a:ext>
            </a:extLst>
          </p:cNvPr>
          <p:cNvSpPr txBox="1"/>
          <p:nvPr/>
        </p:nvSpPr>
        <p:spPr>
          <a:xfrm>
            <a:off x="527901" y="452487"/>
            <a:ext cx="3063711" cy="369332"/>
          </a:xfrm>
          <a:prstGeom prst="rect">
            <a:avLst/>
          </a:prstGeom>
          <a:solidFill>
            <a:srgbClr val="7EC49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Provisions: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F529C0-2A12-4861-B0DC-5028D22D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2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52E8-279C-4ABD-9F2E-AD8414E22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EC492"/>
          </a:solidFill>
        </p:spPr>
        <p:txBody>
          <a:bodyPr/>
          <a:lstStyle/>
          <a:p>
            <a:r>
              <a:rPr lang="en-US" cap="none" dirty="0"/>
              <a:t>Prop 19– Limiting </a:t>
            </a:r>
            <a:r>
              <a:rPr lang="en-US" u="sng" cap="none" dirty="0"/>
              <a:t>Calamity</a:t>
            </a:r>
            <a:r>
              <a:rPr lang="en-US" cap="none" dirty="0"/>
              <a:t> Relief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8B96-BE27-470B-9418-7728DC94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600" i="1" dirty="0"/>
              <a:t>Replace principal residence within 2-years of sale</a:t>
            </a:r>
          </a:p>
          <a:p>
            <a:pPr marL="128016" lvl="1" indent="0">
              <a:spcAft>
                <a:spcPts val="0"/>
              </a:spcAft>
              <a:buNone/>
            </a:pPr>
            <a:r>
              <a:rPr lang="en-US" sz="2400" b="1" u="sng" dirty="0"/>
              <a:t>Gone – All Other Property</a:t>
            </a:r>
            <a:r>
              <a:rPr lang="en-US" sz="2400" u="sng" dirty="0"/>
              <a:t>! – No Base-Year Transfer to New Property</a:t>
            </a:r>
          </a:p>
          <a:p>
            <a:pPr>
              <a:spcAft>
                <a:spcPts val="0"/>
              </a:spcAft>
            </a:pPr>
            <a:r>
              <a:rPr lang="en-US" sz="2600" u="sng" dirty="0"/>
              <a:t>New Limit:</a:t>
            </a:r>
            <a:r>
              <a:rPr lang="en-US" sz="2600" dirty="0"/>
              <a:t>  Can only transfer to new principal residence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Calamity Definition – same 50% value decline; Some terms slightly different.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Primary Residence + HO Exemption or Disabled Veterans</a:t>
            </a:r>
          </a:p>
          <a:p>
            <a:pPr lvl="1"/>
            <a:r>
              <a:rPr lang="en-US" sz="2200" dirty="0"/>
              <a:t>Replacement:  </a:t>
            </a:r>
            <a:r>
              <a:rPr lang="en-US" sz="2200" strike="dblStrike" dirty="0"/>
              <a:t>5-years from calamity</a:t>
            </a:r>
            <a:r>
              <a:rPr lang="en-US" sz="2200" dirty="0"/>
              <a:t>  2-years from sale.</a:t>
            </a:r>
          </a:p>
          <a:p>
            <a:pPr>
              <a:spcBef>
                <a:spcPts val="200"/>
              </a:spcBef>
            </a:pPr>
            <a:r>
              <a:rPr lang="en-US" sz="2600" i="1" u="sng" dirty="0"/>
              <a:t>Gone:  120% Protection</a:t>
            </a:r>
          </a:p>
          <a:p>
            <a:pPr lvl="1">
              <a:spcAft>
                <a:spcPts val="0"/>
              </a:spcAft>
            </a:pPr>
            <a:r>
              <a:rPr lang="en-US" sz="2600" i="1" dirty="0"/>
              <a:t>If New Home &gt; FMV Old Home Calamity – partial reassessment</a:t>
            </a:r>
          </a:p>
          <a:p>
            <a:pPr lvl="1">
              <a:spcAft>
                <a:spcPts val="600"/>
              </a:spcAft>
            </a:pPr>
            <a:r>
              <a:rPr lang="en-US" sz="2600" i="1" dirty="0"/>
              <a:t>Inter-county Transfer is okay </a:t>
            </a:r>
            <a:r>
              <a:rPr lang="en-US" sz="2600" dirty="0"/>
              <a:t>– Anywhere (58 Counties!)</a:t>
            </a:r>
          </a:p>
          <a:p>
            <a:pPr>
              <a:spcBef>
                <a:spcPts val="200"/>
              </a:spcBef>
            </a:pPr>
            <a:endParaRPr lang="en-US" sz="1000" b="1" u="sng" dirty="0"/>
          </a:p>
          <a:p>
            <a:pPr>
              <a:spcBef>
                <a:spcPts val="200"/>
              </a:spcBef>
            </a:pPr>
            <a:r>
              <a:rPr lang="en-US" sz="2600" b="1" i="1" dirty="0"/>
              <a:t>Effective 4/1/2021 </a:t>
            </a:r>
            <a:r>
              <a:rPr lang="en-US" sz="2600" i="1" dirty="0"/>
              <a:t> - </a:t>
            </a:r>
            <a:r>
              <a:rPr lang="en-US" sz="2600" i="1" u="sng" dirty="0"/>
              <a:t>Unclear</a:t>
            </a:r>
            <a:r>
              <a:rPr lang="en-US" sz="2600" i="1" dirty="0"/>
              <a:t>:  old home pre 4/1, new home 4/1+</a:t>
            </a:r>
            <a:endParaRPr lang="en-US" sz="26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AA59D-C0EE-4CDD-9E50-523BD3BCCBD8}"/>
              </a:ext>
            </a:extLst>
          </p:cNvPr>
          <p:cNvSpPr txBox="1"/>
          <p:nvPr/>
        </p:nvSpPr>
        <p:spPr>
          <a:xfrm>
            <a:off x="527901" y="452487"/>
            <a:ext cx="3063711" cy="369332"/>
          </a:xfrm>
          <a:prstGeom prst="rect">
            <a:avLst/>
          </a:prstGeom>
          <a:solidFill>
            <a:srgbClr val="7EC49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Provisions: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8628A0-558B-477D-A214-8E3D6085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8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52E8-279C-4ABD-9F2E-AD8414E22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EC492"/>
          </a:solidFill>
        </p:spPr>
        <p:txBody>
          <a:bodyPr/>
          <a:lstStyle/>
          <a:p>
            <a:r>
              <a:rPr lang="en-US" cap="none" dirty="0"/>
              <a:t>Prop 19– Limiting </a:t>
            </a:r>
            <a:r>
              <a:rPr lang="en-US" u="sng" cap="none" dirty="0"/>
              <a:t>Calamity</a:t>
            </a:r>
            <a:r>
              <a:rPr lang="en-US" cap="none" dirty="0"/>
              <a:t> Relief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8B96-BE27-470B-9418-7728DC94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endParaRPr lang="en-US" sz="2600" b="1" i="1" dirty="0"/>
          </a:p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3000" i="1" dirty="0">
                <a:highlight>
                  <a:srgbClr val="FFFF00"/>
                </a:highlight>
              </a:rPr>
              <a:t>No change:  Property lost to eminent domain, inverse condemnation.</a:t>
            </a:r>
          </a:p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endParaRPr lang="en-US" sz="3000" i="1" dirty="0">
              <a:highlight>
                <a:srgbClr val="FFFF00"/>
              </a:highlight>
            </a:endParaRPr>
          </a:p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3000" i="1" dirty="0">
                <a:highlight>
                  <a:srgbClr val="FFFF00"/>
                </a:highlight>
              </a:rPr>
              <a:t>These are still under the old rules.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60894-CA10-45B3-A214-EF18F071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1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347FA8-0810-42AB-8566-2D65936A3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52197"/>
              </p:ext>
            </p:extLst>
          </p:nvPr>
        </p:nvGraphicFramePr>
        <p:xfrm>
          <a:off x="0" y="0"/>
          <a:ext cx="12192000" cy="6714929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40889895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69678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05378881"/>
                    </a:ext>
                  </a:extLst>
                </a:gridCol>
              </a:tblGrid>
              <a:tr h="45945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BASE YEAR VALUE TRANSFER – INTRACOUNTY DISASTER RELIEF</a:t>
                      </a:r>
                    </a:p>
                  </a:txBody>
                  <a:tcPr marL="71409" marR="71409" marT="35705" marB="3570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95173"/>
                  </a:ext>
                </a:extLst>
              </a:tr>
              <a:tr h="536034">
                <a:tc>
                  <a:txBody>
                    <a:bodyPr/>
                    <a:lstStyle/>
                    <a:p>
                      <a:pPr fontAlgn="t"/>
                      <a:r>
                        <a:rPr lang="en-US" sz="22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dirty="0">
                          <a:solidFill>
                            <a:srgbClr val="FFFFFF"/>
                          </a:solidFill>
                          <a:effectLst/>
                        </a:rPr>
                        <a:t>Current Law</a:t>
                      </a:r>
                    </a:p>
                  </a:txBody>
                  <a:tcPr marL="59508" marR="59508" marT="59508" marB="59508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dirty="0">
                          <a:solidFill>
                            <a:srgbClr val="FFFFFF"/>
                          </a:solidFill>
                          <a:effectLst/>
                        </a:rPr>
                        <a:t>Proposition 19</a:t>
                      </a:r>
                    </a:p>
                  </a:txBody>
                  <a:tcPr marL="59508" marR="59508" marT="59508" marB="59508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723151"/>
                  </a:ext>
                </a:extLst>
              </a:tr>
              <a:tr h="5360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effectLst/>
                        </a:rPr>
                        <a:t>Type of Property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Any type of property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Principal residence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5966"/>
                  </a:ext>
                </a:extLst>
              </a:tr>
              <a:tr h="8806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effectLst/>
                        </a:rPr>
                        <a:t>Timing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Purchase or newly construct property within 5 years of disaster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Purchase or newly construct residence within 2 years of sale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54379"/>
                  </a:ext>
                </a:extLst>
              </a:tr>
              <a:tr h="5360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effectLst/>
                        </a:rPr>
                        <a:t>Location of Replacement Property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Within same county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Anywhere in California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80373"/>
                  </a:ext>
                </a:extLst>
              </a:tr>
              <a:tr h="1225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effectLst/>
                        </a:rPr>
                        <a:t>Value Limit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Any value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Amount above 120% is added to transferred value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Any value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Amount above 100% is added to transferred value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33952"/>
                  </a:ext>
                </a:extLst>
              </a:tr>
              <a:tr h="8806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effectLst/>
                        </a:rPr>
                        <a:t>Type of Disaster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Disaster for which the Governor proclaims a state of emergency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Wildfire, as defined, or natural disaster as declared by the Governor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49816"/>
                  </a:ext>
                </a:extLst>
              </a:tr>
              <a:tr h="8806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effectLst/>
                        </a:rPr>
                        <a:t>Implementing Statute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2200" dirty="0">
                          <a:effectLst/>
                        </a:rPr>
                        <a:t>Revenue &amp; Taxation Code section 69 (implements Proposition 50)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To be determined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120728"/>
                  </a:ext>
                </a:extLst>
              </a:tr>
              <a:tr h="5360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effectLst/>
                        </a:rPr>
                        <a:t>Important Dates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Through March 31, 2021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Effective April 1, 2021</a:t>
                      </a:r>
                    </a:p>
                  </a:txBody>
                  <a:tcPr marL="59508" marR="59508" marT="59508" marB="595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2414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32170-15BD-442A-9B12-C7CCF9C8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5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7DACCD-5F30-4270-B253-9C8A8A6C3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14857"/>
              </p:ext>
            </p:extLst>
          </p:nvPr>
        </p:nvGraphicFramePr>
        <p:xfrm>
          <a:off x="0" y="0"/>
          <a:ext cx="12192000" cy="7423356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53638541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874349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22532108"/>
                    </a:ext>
                  </a:extLst>
                </a:gridCol>
              </a:tblGrid>
              <a:tr h="289362">
                <a:tc gridSpan="3">
                  <a:txBody>
                    <a:bodyPr/>
                    <a:lstStyle/>
                    <a:p>
                      <a:r>
                        <a:rPr lang="en-US" sz="2000" dirty="0"/>
                        <a:t>BASE YEAR VALUE TRANSFER – INTERCOUNTY DISASTER RELIEF</a:t>
                      </a:r>
                    </a:p>
                  </a:txBody>
                  <a:tcPr marL="50075" marR="50075" marT="25038" marB="25038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012381"/>
                  </a:ext>
                </a:extLst>
              </a:tr>
              <a:tr h="337072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Current Law</a:t>
                      </a:r>
                    </a:p>
                  </a:txBody>
                  <a:tcPr marL="41730" marR="41730" marT="41730" marB="4173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Proposition 19</a:t>
                      </a:r>
                    </a:p>
                  </a:txBody>
                  <a:tcPr marL="41730" marR="41730" marT="41730" marB="4173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087273"/>
                  </a:ext>
                </a:extLst>
              </a:tr>
              <a:tr h="3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Type of Property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Principal residence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Principal residence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481447"/>
                  </a:ext>
                </a:extLst>
              </a:tr>
              <a:tr h="554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Timing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Purchase or newly construct principal residence within 3 years of disaster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Purchase or newly construct principal residence within 2 years of sale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525865"/>
                  </a:ext>
                </a:extLst>
              </a:tr>
              <a:tr h="554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Location of Replacement Home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dirty="0">
                          <a:solidFill>
                            <a:srgbClr val="0171A5"/>
                          </a:solidFill>
                          <a:effectLst/>
                          <a:hlinkClick r:id="rId2"/>
                        </a:rPr>
                        <a:t>County with intercounty ordinance (13 counties)</a:t>
                      </a:r>
                      <a:endParaRPr lang="en-US" sz="2000" dirty="0">
                        <a:effectLst/>
                      </a:endParaRP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Anywhere in California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18766"/>
                  </a:ext>
                </a:extLst>
              </a:tr>
              <a:tr h="29506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Value Limit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Equal or lesser value</a:t>
                      </a:r>
                    </a:p>
                    <a:p>
                      <a:pPr marL="742950" lvl="1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105% if purchased/new construction in first year after disaster</a:t>
                      </a:r>
                    </a:p>
                    <a:p>
                      <a:pPr marL="742950" lvl="1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110% if purchased/new construction in second year after disaster</a:t>
                      </a:r>
                    </a:p>
                    <a:p>
                      <a:pPr marL="742950" lvl="1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115% if purchased/new construction in third year after disaster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Any value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Amount above 100% is added to transferred value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744689"/>
                  </a:ext>
                </a:extLst>
              </a:tr>
              <a:tr h="554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Type of Disaster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Disaster for which the Governor proclaims a state of emergency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Wildfire, as defined, or natural disaster as declared by the Governor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47328"/>
                  </a:ext>
                </a:extLst>
              </a:tr>
              <a:tr h="554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Implementing Statute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Revenue &amp; Taxation Code section 69.3 (implements Proposition 171)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To be determined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752745"/>
                  </a:ext>
                </a:extLst>
              </a:tr>
              <a:tr h="3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Important Dates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Through March 31, 2021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Effective April 1, 2021</a:t>
                      </a:r>
                    </a:p>
                  </a:txBody>
                  <a:tcPr marL="41730" marR="41730" marT="41730" marB="417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9707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F5EB2-79B0-4529-AFA5-DB03C4B9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7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5283C8-A463-4C41-8D37-F76B807E8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2084832"/>
            <a:ext cx="2857500" cy="160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D5722-FBDD-4346-AD0C-63E6195F58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cap="none" dirty="0"/>
              <a:t>Calamity Change - Why do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30CE4-7DE0-4C16-836E-B0EA8BF1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2017-Year (10,280 Structures)</a:t>
            </a:r>
          </a:p>
          <a:p>
            <a:pPr lvl="1"/>
            <a:r>
              <a:rPr lang="en-US" dirty="0"/>
              <a:t>Sonoma Complex Fire</a:t>
            </a:r>
          </a:p>
          <a:p>
            <a:r>
              <a:rPr lang="en-US" dirty="0"/>
              <a:t>2018-Year (24,266 Structures)</a:t>
            </a:r>
          </a:p>
          <a:p>
            <a:pPr lvl="1"/>
            <a:r>
              <a:rPr lang="en-US" dirty="0"/>
              <a:t>Camp Fire (Butte County – 18,800 structures)</a:t>
            </a:r>
          </a:p>
          <a:p>
            <a:r>
              <a:rPr lang="en-US" dirty="0"/>
              <a:t>2019-Year (732 Structures.</a:t>
            </a:r>
          </a:p>
          <a:p>
            <a:pPr lvl="1">
              <a:spcAft>
                <a:spcPts val="0"/>
              </a:spcAft>
            </a:pPr>
            <a:r>
              <a:rPr lang="en-US" dirty="0"/>
              <a:t>Sandalwood Fire (Riverside County)</a:t>
            </a:r>
          </a:p>
          <a:p>
            <a:pPr lvl="1">
              <a:spcAft>
                <a:spcPts val="0"/>
              </a:spcAft>
            </a:pPr>
            <a:r>
              <a:rPr lang="en-US" dirty="0"/>
              <a:t>Saddle Ridge Fire (Los Angeles County)</a:t>
            </a:r>
          </a:p>
          <a:p>
            <a:pPr lvl="1"/>
            <a:r>
              <a:rPr lang="en-US" dirty="0"/>
              <a:t>Kincade Fire (Sonoma County – 174 homes)</a:t>
            </a:r>
          </a:p>
          <a:p>
            <a:r>
              <a:rPr lang="en-US" dirty="0"/>
              <a:t>2020-year (10,488 Structures)</a:t>
            </a:r>
          </a:p>
          <a:p>
            <a:pPr lvl="1"/>
            <a:r>
              <a:rPr lang="en-US" dirty="0"/>
              <a:t>LNU Lightning Complex Fire (8/17/20 – 10/2/20) </a:t>
            </a:r>
          </a:p>
          <a:p>
            <a:r>
              <a:rPr lang="en-US" dirty="0"/>
              <a:t>Need to Clarify:  </a:t>
            </a:r>
            <a:r>
              <a:rPr lang="en-US" b="1" dirty="0"/>
              <a:t>Which</a:t>
            </a:r>
            <a:r>
              <a:rPr lang="en-US" dirty="0"/>
              <a:t> set of rules apply?  </a:t>
            </a:r>
            <a:r>
              <a:rPr lang="en-US" b="1" i="1" dirty="0"/>
              <a:t>[Prediction:  Based on replacement (?)]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A0485-E0B3-4377-B3B5-F9E6711291CA}"/>
              </a:ext>
            </a:extLst>
          </p:cNvPr>
          <p:cNvSpPr txBox="1"/>
          <p:nvPr/>
        </p:nvSpPr>
        <p:spPr>
          <a:xfrm>
            <a:off x="641023" y="424206"/>
            <a:ext cx="13951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DCFD37-6797-4901-9970-FDB88B33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D5722-FBDD-4346-AD0C-63E6195F58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cap="none" dirty="0"/>
              <a:t>Calamity Change -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30CE4-7DE0-4C16-836E-B0EA8BF1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/>
              <a:t>Property Not a Personal Residence</a:t>
            </a:r>
          </a:p>
          <a:p>
            <a:pPr lvl="1"/>
            <a:r>
              <a:rPr lang="en-US" sz="2600" b="1" i="1" dirty="0"/>
              <a:t>Example:   Rental or business property</a:t>
            </a:r>
          </a:p>
          <a:p>
            <a:pPr lvl="1"/>
            <a:r>
              <a:rPr lang="en-US" sz="2600" b="1" i="1" dirty="0"/>
              <a:t>Section 170, disaster value reduction still permitted (same property)</a:t>
            </a:r>
          </a:p>
          <a:p>
            <a:pPr lvl="1"/>
            <a:r>
              <a:rPr lang="en-US" sz="2600" b="1" i="1" dirty="0"/>
              <a:t>Section 194.1, deferral of first installment still permitted (same property)</a:t>
            </a:r>
          </a:p>
          <a:p>
            <a:pPr lvl="1"/>
            <a:r>
              <a:rPr lang="en-US" sz="2600" b="1" i="1" dirty="0"/>
              <a:t>May replace by different property on or before 3/31/2021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A67C97-B0FB-4590-849F-6E5725C4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72" y="4424518"/>
            <a:ext cx="3693097" cy="1848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1064A8-A932-4B8E-AB57-E575BCBF6855}"/>
              </a:ext>
            </a:extLst>
          </p:cNvPr>
          <p:cNvSpPr txBox="1"/>
          <p:nvPr/>
        </p:nvSpPr>
        <p:spPr>
          <a:xfrm>
            <a:off x="641023" y="424206"/>
            <a:ext cx="13951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50586-AB37-44DF-996C-7E4961D7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54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50C1-DCD8-4ED1-B8DE-761B4DADE3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en-US" cap="none" dirty="0"/>
              <a:t>arent-Child Transfer Excl’n (Prop 58)-2/15/21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602A-B8F9-4417-9F4C-CB73C4DDD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Transfer Base-Year Value to Children (1986)</a:t>
            </a:r>
          </a:p>
          <a:p>
            <a:pPr algn="ctr">
              <a:spcBef>
                <a:spcPts val="0"/>
              </a:spcBef>
            </a:pPr>
            <a:r>
              <a:rPr lang="en-US" sz="3200" dirty="0"/>
              <a:t> Claim later of: i) 3-yrs or 6 mths from supplemental</a:t>
            </a:r>
          </a:p>
          <a:p>
            <a:pPr lvl="1"/>
            <a:r>
              <a:rPr lang="en-US" sz="3200" u="sng" dirty="0"/>
              <a:t>Any personal residence</a:t>
            </a:r>
            <a:r>
              <a:rPr lang="en-US" sz="3200" dirty="0"/>
              <a:t> if qualified for HO exclusion (No limit on #)</a:t>
            </a:r>
          </a:p>
          <a:p>
            <a:pPr lvl="2"/>
            <a:r>
              <a:rPr lang="en-US" sz="2800" dirty="0"/>
              <a:t>Child receiving </a:t>
            </a:r>
            <a:r>
              <a:rPr lang="en-US" sz="2800" i="1" dirty="0"/>
              <a:t>not</a:t>
            </a:r>
            <a:r>
              <a:rPr lang="en-US" sz="2800" dirty="0"/>
              <a:t> required to live there.</a:t>
            </a:r>
          </a:p>
          <a:p>
            <a:pPr lvl="1"/>
            <a:r>
              <a:rPr lang="en-US" sz="3200" dirty="0"/>
              <a:t>Other real property.  </a:t>
            </a:r>
            <a:r>
              <a:rPr lang="en-US" sz="3200" b="1" u="sng" dirty="0"/>
              <a:t>Limit:</a:t>
            </a:r>
            <a:r>
              <a:rPr lang="en-US" sz="3200" dirty="0"/>
              <a:t> $1 million </a:t>
            </a:r>
            <a:r>
              <a:rPr lang="en-US" sz="3200" i="1" dirty="0"/>
              <a:t>total lifetime (estate)</a:t>
            </a:r>
            <a:r>
              <a:rPr lang="en-US" sz="3200" dirty="0"/>
              <a:t> “base-year” transfers. </a:t>
            </a:r>
            <a:r>
              <a:rPr lang="en-US" sz="3200" i="1" dirty="0"/>
              <a:t> (No portability.)  BOE tracks </a:t>
            </a:r>
            <a:r>
              <a:rPr lang="en-US" sz="3200" i="1" u="sng" dirty="0"/>
              <a:t>everyone</a:t>
            </a:r>
            <a:r>
              <a:rPr lang="en-US" sz="3200" i="1" dirty="0"/>
              <a:t> and every transfer.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145-1F25-4A1C-9193-07103F0D5E1C}"/>
              </a:ext>
            </a:extLst>
          </p:cNvPr>
          <p:cNvSpPr txBox="1"/>
          <p:nvPr/>
        </p:nvSpPr>
        <p:spPr>
          <a:xfrm>
            <a:off x="527901" y="452487"/>
            <a:ext cx="3063711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Expiring Provision: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C9ABAB-B5E0-4007-9CF3-88BD96BD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4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50C1-DCD8-4ED1-B8DE-761B4DADE3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en-US" cap="none" dirty="0"/>
              <a:t>arent-Child Transfer Excl’n (Prop 58)-2/15/21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602A-B8F9-4417-9F4C-CB73C4DDD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Right to Transfer Base-Year Value to Children</a:t>
            </a:r>
          </a:p>
          <a:p>
            <a:pPr>
              <a:spcBef>
                <a:spcPts val="600"/>
              </a:spcBef>
            </a:pPr>
            <a:r>
              <a:rPr lang="en-US" sz="3200" u="sng" dirty="0"/>
              <a:t>Old Rule</a:t>
            </a:r>
          </a:p>
          <a:p>
            <a:pPr lvl="1"/>
            <a:r>
              <a:rPr lang="en-US" sz="3200" dirty="0"/>
              <a:t>Sale, gift or bequest okay – any transfer</a:t>
            </a:r>
          </a:p>
          <a:p>
            <a:pPr lvl="1"/>
            <a:r>
              <a:rPr lang="en-US" sz="3200" dirty="0"/>
              <a:t>Extended to grandparent-grandchild (Prop 193, 1996)</a:t>
            </a:r>
          </a:p>
          <a:p>
            <a:pPr lvl="1"/>
            <a:r>
              <a:rPr lang="en-US" sz="3600" dirty="0"/>
              <a:t>Preamble:  Step-transaction doctrine won’t apply</a:t>
            </a:r>
          </a:p>
          <a:p>
            <a:pPr lvl="1"/>
            <a:r>
              <a:rPr lang="en-US" sz="3600" i="1" dirty="0"/>
              <a:t>Lots of planning opportunities – business, rentals.</a:t>
            </a:r>
          </a:p>
          <a:p>
            <a:pPr lvl="1"/>
            <a:r>
              <a:rPr lang="en-US" sz="3600" i="1" dirty="0"/>
              <a:t>Ends 2/15/2021.  </a:t>
            </a:r>
            <a:endParaRPr lang="en-US" sz="32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D9188-F30C-4992-B666-0E9503B87C04}"/>
              </a:ext>
            </a:extLst>
          </p:cNvPr>
          <p:cNvSpPr txBox="1"/>
          <p:nvPr/>
        </p:nvSpPr>
        <p:spPr>
          <a:xfrm>
            <a:off x="527901" y="452487"/>
            <a:ext cx="3063711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Expiring Provision: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F007D-1B28-4D66-A433-807BF016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7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9713-2D8F-4E6B-BAC7-E920C9BB8E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Overview of Proposition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90DE4-ECB7-46CD-8243-2C89271A0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This program is for educational use.  It does not cover all provisions of Proposition 19 or current law.  This program assumes some understanding of Proposition 13 basics.</a:t>
            </a:r>
            <a:endParaRPr lang="en-US" sz="3000" dirty="0"/>
          </a:p>
          <a:p>
            <a:r>
              <a:rPr lang="en-US" sz="3000" b="1" dirty="0">
                <a:highlight>
                  <a:srgbClr val="C0C0C0"/>
                </a:highlight>
              </a:rPr>
              <a:t>Slides are Color Coded:</a:t>
            </a:r>
          </a:p>
          <a:p>
            <a:pPr lvl="1"/>
            <a:r>
              <a:rPr lang="en-US" sz="2600" dirty="0">
                <a:highlight>
                  <a:srgbClr val="FFFF00"/>
                </a:highlight>
              </a:rPr>
              <a:t>Yellow Caption </a:t>
            </a:r>
            <a:r>
              <a:rPr lang="en-US" sz="2600" dirty="0"/>
              <a:t>– </a:t>
            </a:r>
            <a:r>
              <a:rPr lang="en-US" sz="2600" u="sng" dirty="0"/>
              <a:t>Current</a:t>
            </a:r>
            <a:r>
              <a:rPr lang="en-US" sz="2600" dirty="0"/>
              <a:t> Law - Before Proposition 19 Effective</a:t>
            </a:r>
          </a:p>
          <a:p>
            <a:pPr lvl="1"/>
            <a:r>
              <a:rPr lang="en-US" sz="2600" dirty="0">
                <a:highlight>
                  <a:srgbClr val="00FF00"/>
                </a:highlight>
              </a:rPr>
              <a:t>Green Caption </a:t>
            </a:r>
            <a:r>
              <a:rPr lang="en-US" sz="2600" dirty="0"/>
              <a:t>– </a:t>
            </a:r>
            <a:r>
              <a:rPr lang="en-US" sz="2600" u="sng" dirty="0"/>
              <a:t>Proposition 19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highlight>
                  <a:srgbClr val="0000FF"/>
                </a:highlight>
              </a:rPr>
              <a:t>Charts</a:t>
            </a:r>
            <a:r>
              <a:rPr lang="en-US" sz="2600" dirty="0"/>
              <a:t>                       – Compare Old Law and New Law</a:t>
            </a:r>
          </a:p>
          <a:p>
            <a:pPr lvl="1"/>
            <a:r>
              <a:rPr lang="en-US" sz="2600" dirty="0">
                <a:highlight>
                  <a:srgbClr val="00FFFF"/>
                </a:highlight>
              </a:rPr>
              <a:t>Blue Caption </a:t>
            </a:r>
            <a:r>
              <a:rPr lang="en-US" sz="2600" dirty="0"/>
              <a:t>– Planning–Before/After Proposition 19 Effective</a:t>
            </a:r>
          </a:p>
          <a:p>
            <a:endParaRPr lang="en-US" sz="3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D5C5A-1D8D-4F42-888C-23EE7C1D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54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9B2BF-F0F2-4796-8817-E3C51102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F92ED-0F60-4B73-ACD8-6266345FC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Parent-Child Exclusion:  Claim is limited &amp; 1-Year from Transfer</a:t>
            </a:r>
          </a:p>
          <a:p>
            <a:pPr>
              <a:spcBef>
                <a:spcPts val="200"/>
              </a:spcBef>
            </a:pPr>
            <a:r>
              <a:rPr lang="en-US" sz="2800" u="sng" dirty="0"/>
              <a:t>Principal Residence - Changed</a:t>
            </a:r>
          </a:p>
          <a:p>
            <a:pPr lvl="1">
              <a:spcAft>
                <a:spcPts val="200"/>
              </a:spcAft>
            </a:pPr>
            <a:r>
              <a:rPr lang="en-US" sz="2200" dirty="0"/>
              <a:t>No Change:  Principal residence “eligible” for HO or Disabled Veterans Exemption</a:t>
            </a:r>
          </a:p>
          <a:p>
            <a:pPr lvl="1">
              <a:spcAft>
                <a:spcPts val="200"/>
              </a:spcAft>
            </a:pPr>
            <a:r>
              <a:rPr lang="en-US" sz="2200" dirty="0"/>
              <a:t>New:  Must “Continue as the family home of the transferee”.</a:t>
            </a:r>
          </a:p>
          <a:p>
            <a:pPr lvl="2">
              <a:spcAft>
                <a:spcPts val="200"/>
              </a:spcAft>
            </a:pPr>
            <a:r>
              <a:rPr lang="en-US" sz="1800" dirty="0"/>
              <a:t>Family Farm – must contain a principal residence.</a:t>
            </a:r>
          </a:p>
          <a:p>
            <a:r>
              <a:rPr lang="en-US" sz="2800" dirty="0"/>
              <a:t>Partial Reassessment  New – avoid only first $1M reassessment </a:t>
            </a:r>
            <a:endParaRPr lang="en-US" dirty="0"/>
          </a:p>
          <a:p>
            <a:pPr lvl="1">
              <a:spcAft>
                <a:spcPts val="200"/>
              </a:spcAft>
            </a:pPr>
            <a:r>
              <a:rPr lang="en-US" sz="2200" dirty="0"/>
              <a:t>No Reassessment:  If FMV is less than “Factored Value + $1 million.</a:t>
            </a:r>
          </a:p>
          <a:p>
            <a:pPr lvl="1">
              <a:spcAft>
                <a:spcPts val="200"/>
              </a:spcAft>
            </a:pPr>
            <a:r>
              <a:rPr lang="en-US" sz="2200" dirty="0"/>
              <a:t>Reassessment.  Excess supplemental/escape assessment &gt; $1 million is reassessed.</a:t>
            </a:r>
          </a:p>
          <a:p>
            <a:pPr lvl="1">
              <a:spcAft>
                <a:spcPts val="200"/>
              </a:spcAft>
            </a:pPr>
            <a:r>
              <a:rPr lang="en-US" sz="2200" dirty="0"/>
              <a:t>Example - $200,000  Base-Year Value; $1.5 million FMV.</a:t>
            </a:r>
          </a:p>
          <a:p>
            <a:pPr marL="128016" lvl="1" indent="0">
              <a:spcAft>
                <a:spcPts val="200"/>
              </a:spcAft>
              <a:buNone/>
            </a:pPr>
            <a:r>
              <a:rPr lang="en-US" sz="2200" dirty="0"/>
              <a:t>	If qualified, new base-year will be $500K ($200K + $300K ($1.5 - $1.2))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E263D4-F176-4FF0-8281-43E371A67ED6}"/>
              </a:ext>
            </a:extLst>
          </p:cNvPr>
          <p:cNvSpPr txBox="1">
            <a:spLocks/>
          </p:cNvSpPr>
          <p:nvPr/>
        </p:nvSpPr>
        <p:spPr>
          <a:xfrm>
            <a:off x="1024128" y="625040"/>
            <a:ext cx="9720072" cy="14996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/>
              <a:t>Prop 19– Parent-Child Transfer Limited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D6FA3-AF27-4989-BB66-6137C9177114}"/>
              </a:ext>
            </a:extLst>
          </p:cNvPr>
          <p:cNvSpPr txBox="1"/>
          <p:nvPr/>
        </p:nvSpPr>
        <p:spPr>
          <a:xfrm>
            <a:off x="527901" y="452487"/>
            <a:ext cx="3063711" cy="369332"/>
          </a:xfrm>
          <a:prstGeom prst="rect">
            <a:avLst/>
          </a:prstGeom>
          <a:solidFill>
            <a:srgbClr val="7EC49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Provisions: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76A21-1710-4367-972F-E700CFC9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71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9B2BF-F0F2-4796-8817-E3C51102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F92ED-0F60-4B73-ACD8-6266345FC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00"/>
              </a:spcBef>
            </a:pPr>
            <a:r>
              <a:rPr lang="en-US" sz="2800" u="sng" dirty="0"/>
              <a:t>$1 million “exclusion”</a:t>
            </a:r>
          </a:p>
          <a:p>
            <a:pPr lvl="1">
              <a:spcAft>
                <a:spcPts val="200"/>
              </a:spcAft>
            </a:pPr>
            <a:r>
              <a:rPr lang="en-US" sz="2200" dirty="0"/>
              <a:t>Indexed annually beginning 2/1/2023 for CPI for prior calendar year.</a:t>
            </a:r>
          </a:p>
          <a:p>
            <a:r>
              <a:rPr lang="en-US" sz="2600" u="sng" dirty="0"/>
              <a:t>Family Farm</a:t>
            </a:r>
          </a:p>
          <a:p>
            <a:pPr lvl="1"/>
            <a:r>
              <a:rPr lang="en-US" sz="2200" dirty="0"/>
              <a:t>Real property under cultivation for pasture or grazing or used to produce an Agricultural Commodity</a:t>
            </a:r>
          </a:p>
          <a:p>
            <a:pPr lvl="1"/>
            <a:r>
              <a:rPr lang="en-US" sz="2200" dirty="0"/>
              <a:t>Allowed same limited protection.</a:t>
            </a:r>
          </a:p>
          <a:p>
            <a:pPr lvl="1"/>
            <a:r>
              <a:rPr lang="en-US" sz="2200" dirty="0"/>
              <a:t>No other business is protected.</a:t>
            </a:r>
          </a:p>
          <a:p>
            <a:r>
              <a:rPr lang="en-US" sz="2600" dirty="0"/>
              <a:t>Ex:	200 Acre Nut Family Farm, with Shop/Office/Building.  $800,000 assessed value ($8,000 Tax).  FMV $4 million.  At death, will be reassessed to  $3 Million ($30,000 Tax) (800K + $4M - $1.8M)	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E263D4-F176-4FF0-8281-43E371A67ED6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/>
              <a:t>Prop 19– Parent-Child Transfer Limited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626B8-30B9-4764-B4B1-84C0B86DB06C}"/>
              </a:ext>
            </a:extLst>
          </p:cNvPr>
          <p:cNvSpPr txBox="1"/>
          <p:nvPr/>
        </p:nvSpPr>
        <p:spPr>
          <a:xfrm>
            <a:off x="527901" y="452487"/>
            <a:ext cx="3063711" cy="369332"/>
          </a:xfrm>
          <a:prstGeom prst="rect">
            <a:avLst/>
          </a:prstGeom>
          <a:solidFill>
            <a:srgbClr val="7EC49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Provisions: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B89DA4-EA24-4FEA-9966-129B591D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3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43952F-4733-4BEA-B835-DD771A371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30948"/>
              </p:ext>
            </p:extLst>
          </p:nvPr>
        </p:nvGraphicFramePr>
        <p:xfrm>
          <a:off x="0" y="0"/>
          <a:ext cx="12192000" cy="7505939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10056389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330028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06470680"/>
                    </a:ext>
                  </a:extLst>
                </a:gridCol>
              </a:tblGrid>
              <a:tr h="355674">
                <a:tc gridSpan="3">
                  <a:txBody>
                    <a:bodyPr/>
                    <a:lstStyle/>
                    <a:p>
                      <a:r>
                        <a:rPr lang="en-US" sz="1700" dirty="0"/>
                        <a:t>PARENT-CHILD &amp; GRANDPARENT-GRANDCHILD EXCLUSION</a:t>
                      </a:r>
                    </a:p>
                  </a:txBody>
                  <a:tcPr marL="55359" marR="55359" marT="27679" marB="27679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7566"/>
                  </a:ext>
                </a:extLst>
              </a:tr>
              <a:tr h="414538"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Current Law</a:t>
                      </a:r>
                    </a:p>
                  </a:txBody>
                  <a:tcPr marL="46132" marR="46132" marT="46132" marB="461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Proposition 19</a:t>
                      </a:r>
                    </a:p>
                  </a:txBody>
                  <a:tcPr marL="46132" marR="46132" marT="46132" marB="461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904584"/>
                  </a:ext>
                </a:extLst>
              </a:tr>
              <a:tr h="20432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dirty="0">
                          <a:effectLst/>
                        </a:rPr>
                        <a:t>Principal Residence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Principal residence of transferor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No value limit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Residence and homesite (excess land may be excluded as "other property")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Principal residence of transferor and transferee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Value limit of current taxable value plus $1,000,000 (as annually adjusted)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Family homes and farms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68014"/>
                  </a:ext>
                </a:extLst>
              </a:tr>
              <a:tr h="10684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dirty="0">
                          <a:effectLst/>
                        </a:rPr>
                        <a:t>Other Real Property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Transferor lifetime limit of $1,000,000 of factored base year value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Eliminates exclusion for other real property other than the principal residence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83804"/>
                  </a:ext>
                </a:extLst>
              </a:tr>
              <a:tr h="13933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dirty="0">
                          <a:effectLst/>
                        </a:rPr>
                        <a:t>Grandparent-Grandchild Middle Generation Limit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Parent(s) of grandchild, who qualifies as child(ren) of grandparent, must be deceased on date of transfer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No change:  parent(s) of grandchild, who qualifies as child(ren) of grandparent, must be deceased on date of transfer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97656"/>
                  </a:ext>
                </a:extLst>
              </a:tr>
              <a:tr h="743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dirty="0">
                          <a:effectLst/>
                        </a:rPr>
                        <a:t>Filing Period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File claim within 3 years or before transfer to third party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File for homeowners' exemption within 1 year of transfer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70429"/>
                  </a:ext>
                </a:extLst>
              </a:tr>
              <a:tr h="10684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dirty="0">
                          <a:effectLst/>
                        </a:rPr>
                        <a:t>Implementing Statute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2100" dirty="0">
                          <a:effectLst/>
                        </a:rPr>
                        <a:t>Revenue &amp; Taxation Code section 63.1 (implements Propositions 58/193)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To be determined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373483"/>
                  </a:ext>
                </a:extLst>
              </a:tr>
              <a:tr h="4186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dirty="0">
                          <a:effectLst/>
                        </a:rPr>
                        <a:t>Important Dates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Through February 15, 2021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effectLst/>
                        </a:rPr>
                        <a:t>Effective February 16, 2021</a:t>
                      </a:r>
                    </a:p>
                  </a:txBody>
                  <a:tcPr marL="46132" marR="46132" marT="46132" marB="4613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82345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CD4A-3855-44E5-BC26-19F0F8B0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73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8A1E-0D31-4591-AF9F-EE0F96116B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en-US" cap="none" dirty="0"/>
              <a:t>lanning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4E63-8A42-4313-B9A0-41E6D489D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highlight>
                  <a:srgbClr val="00FFFF"/>
                </a:highlight>
              </a:rPr>
              <a:t>Transfer Property Under Old Rules Before they Expire</a:t>
            </a:r>
          </a:p>
          <a:p>
            <a:pPr lvl="1"/>
            <a:r>
              <a:rPr lang="en-US" sz="2400" dirty="0"/>
              <a:t>Deed real property for family business (Non-Ag) to children.</a:t>
            </a:r>
          </a:p>
          <a:p>
            <a:pPr lvl="2"/>
            <a:r>
              <a:rPr lang="en-US" sz="2000" dirty="0"/>
              <a:t>ACE hardware, restaurant space, if property tax increase will “kill” business”. </a:t>
            </a:r>
          </a:p>
          <a:p>
            <a:pPr lvl="2"/>
            <a:r>
              <a:rPr lang="en-US" sz="2000" dirty="0"/>
              <a:t>Warning – Must directly own property.  If held in corporation/LLC planning won’t work.</a:t>
            </a:r>
          </a:p>
          <a:p>
            <a:pPr lvl="1"/>
            <a:endParaRPr lang="en-US" sz="2400" dirty="0"/>
          </a:p>
          <a:p>
            <a:pPr lvl="1"/>
            <a:r>
              <a:rPr lang="en-US" sz="2800" u="sng" dirty="0"/>
              <a:t>Options:</a:t>
            </a:r>
          </a:p>
          <a:p>
            <a:pPr lvl="1"/>
            <a:r>
              <a:rPr lang="en-US" sz="2400" dirty="0"/>
              <a:t>Gift (But No-Step-up)</a:t>
            </a:r>
          </a:p>
          <a:p>
            <a:pPr lvl="1"/>
            <a:r>
              <a:rPr lang="en-US" sz="2400" dirty="0"/>
              <a:t>Sale – Installment Sale of Property to Children</a:t>
            </a:r>
          </a:p>
          <a:p>
            <a:pPr lvl="2"/>
            <a:r>
              <a:rPr lang="en-US" sz="2000" dirty="0"/>
              <a:t>Problem – Cash Flow</a:t>
            </a:r>
          </a:p>
          <a:p>
            <a:pPr lvl="2"/>
            <a:r>
              <a:rPr lang="en-US" sz="2000" dirty="0"/>
              <a:t>Problem – SCIN may result in capital gain in situation where there was no estate tax.  (No substitution of taxes.)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09C4D-ABE6-4218-98A8-FC178F1B761B}"/>
              </a:ext>
            </a:extLst>
          </p:cNvPr>
          <p:cNvSpPr txBox="1"/>
          <p:nvPr/>
        </p:nvSpPr>
        <p:spPr>
          <a:xfrm>
            <a:off x="641023" y="424206"/>
            <a:ext cx="13951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EE72DE-9F4C-428E-97B3-EA6EEBE8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3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8A1E-0D31-4591-AF9F-EE0F96116B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en-US" cap="none" dirty="0"/>
              <a:t>lanning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4E63-8A42-4313-B9A0-41E6D489D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highlight>
                  <a:srgbClr val="00FFFF"/>
                </a:highlight>
              </a:rPr>
              <a:t>Use Parent-Child Transfer Early </a:t>
            </a:r>
          </a:p>
          <a:p>
            <a:pPr lvl="1"/>
            <a:r>
              <a:rPr lang="en-US" dirty="0"/>
              <a:t>Prop 58: $1,000,000 Assessed Value or Principal Residence Exclusion.</a:t>
            </a:r>
          </a:p>
          <a:p>
            <a:pPr lvl="1"/>
            <a:r>
              <a:rPr lang="en-US" dirty="0"/>
              <a:t>Discussed Above</a:t>
            </a:r>
          </a:p>
          <a:p>
            <a:pPr lvl="1"/>
            <a:endParaRPr lang="en-US" dirty="0"/>
          </a:p>
          <a:p>
            <a:r>
              <a:rPr lang="en-US" u="sng" dirty="0">
                <a:highlight>
                  <a:srgbClr val="00FFFF"/>
                </a:highlight>
              </a:rPr>
              <a:t>Joint Tenancy</a:t>
            </a:r>
            <a:r>
              <a:rPr lang="en-US" u="sng" dirty="0"/>
              <a:t>? – Harder than you think!</a:t>
            </a:r>
          </a:p>
          <a:p>
            <a:pPr lvl="1"/>
            <a:r>
              <a:rPr lang="en-US" dirty="0"/>
              <a:t>First TIC Transfer (Parent-Child Exclusion Claimed) </a:t>
            </a:r>
          </a:p>
          <a:p>
            <a:pPr lvl="1"/>
            <a:r>
              <a:rPr lang="en-US" dirty="0"/>
              <a:t>Second Joint Tenancy. Rule 462.040(b) </a:t>
            </a:r>
          </a:p>
          <a:p>
            <a:pPr lvl="1"/>
            <a:r>
              <a:rPr lang="en-US" dirty="0"/>
              <a:t>Problem:  Co-tenants </a:t>
            </a:r>
            <a:r>
              <a:rPr lang="en-US" dirty="0">
                <a:sym typeface="Wingdings" panose="05000000000000000000" pitchFamily="2" charset="2"/>
              </a:rPr>
              <a:t>  Joint Tenants (% Interest Must Remain Same)</a:t>
            </a:r>
            <a:endParaRPr lang="en-US" dirty="0"/>
          </a:p>
          <a:p>
            <a:pPr lvl="1"/>
            <a:r>
              <a:rPr lang="en-US" i="1" dirty="0"/>
              <a:t>Risks:  Step-Transaction Doctrine?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3F65D-18C1-4E01-81B2-2E77D4A41C2B}"/>
              </a:ext>
            </a:extLst>
          </p:cNvPr>
          <p:cNvSpPr txBox="1"/>
          <p:nvPr/>
        </p:nvSpPr>
        <p:spPr>
          <a:xfrm>
            <a:off x="641023" y="424206"/>
            <a:ext cx="13951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C315A0-453B-4025-9884-CAFEAE7A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04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8A1E-0D31-4591-AF9F-EE0F96116B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en-US" cap="none" dirty="0"/>
              <a:t>lanning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4E63-8A42-4313-B9A0-41E6D489D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u="sng" dirty="0">
                <a:highlight>
                  <a:srgbClr val="00FFFF"/>
                </a:highlight>
              </a:rPr>
              <a:t>LLC Planning</a:t>
            </a:r>
            <a:r>
              <a:rPr lang="en-US" sz="2100" dirty="0"/>
              <a:t> – If  Used Proportionate Transfer Rule Previously</a:t>
            </a:r>
          </a:p>
          <a:p>
            <a:pPr marL="128016" lvl="1" indent="0">
              <a:spcAft>
                <a:spcPts val="0"/>
              </a:spcAft>
              <a:buNone/>
            </a:pPr>
            <a:r>
              <a:rPr lang="en-US" dirty="0"/>
              <a:t>	(Was Cotenant/LP Before and now LLC)</a:t>
            </a:r>
          </a:p>
          <a:p>
            <a:pPr lvl="2"/>
            <a:r>
              <a:rPr lang="en-US" sz="2200" dirty="0"/>
              <a:t>Problem:  Change in Control = both anyone &gt; 50% owner or lose &gt; 50% original owners %.</a:t>
            </a:r>
          </a:p>
          <a:p>
            <a:pPr lvl="1"/>
            <a:r>
              <a:rPr lang="en-US" sz="2100" u="sng" dirty="0">
                <a:highlight>
                  <a:srgbClr val="00FFFF"/>
                </a:highlight>
              </a:rPr>
              <a:t>How:</a:t>
            </a:r>
          </a:p>
          <a:p>
            <a:pPr lvl="2">
              <a:spcAft>
                <a:spcPts val="0"/>
              </a:spcAf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Deed:  Owners out of LLC Proportionately.</a:t>
            </a:r>
          </a:p>
          <a:p>
            <a:pPr lvl="2">
              <a:spcAft>
                <a:spcPts val="0"/>
              </a:spcAft>
            </a:pPr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Deed:  Owners gift to children, </a:t>
            </a:r>
          </a:p>
          <a:p>
            <a:pPr lvl="2"/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Deed:  Recontribute property back-in.  Extend life of partnership.</a:t>
            </a:r>
          </a:p>
          <a:p>
            <a:r>
              <a:rPr lang="en-US" sz="2100" u="sng" dirty="0">
                <a:highlight>
                  <a:srgbClr val="00FFFF"/>
                </a:highlight>
              </a:rPr>
              <a:t>LLC Planning</a:t>
            </a:r>
            <a:r>
              <a:rPr lang="en-US" sz="2100" dirty="0"/>
              <a:t> – If PTR Never Used  (Property Purchased)</a:t>
            </a:r>
          </a:p>
          <a:p>
            <a:pPr lvl="1"/>
            <a:r>
              <a:rPr lang="en-US" dirty="0"/>
              <a:t>The “Dell” (</a:t>
            </a:r>
            <a:r>
              <a:rPr lang="en-US" u="sng" dirty="0"/>
              <a:t>Ocean Avenue</a:t>
            </a:r>
            <a:r>
              <a:rPr lang="en-US" dirty="0"/>
              <a:t>) Planning. Avoid heir getting 51% ownership.  </a:t>
            </a:r>
          </a:p>
          <a:p>
            <a:pPr lvl="1"/>
            <a:r>
              <a:rPr lang="en-US" dirty="0"/>
              <a:t>Fraction out interests so no-one owner has &gt; 51%.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3F65D-18C1-4E01-81B2-2E77D4A41C2B}"/>
              </a:ext>
            </a:extLst>
          </p:cNvPr>
          <p:cNvSpPr txBox="1"/>
          <p:nvPr/>
        </p:nvSpPr>
        <p:spPr>
          <a:xfrm>
            <a:off x="641023" y="424206"/>
            <a:ext cx="13951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C315A0-453B-4025-9884-CAFEAE7A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97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8A1E-0D31-4591-AF9F-EE0F96116B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en-US" cap="none" dirty="0"/>
              <a:t>lanning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4E63-8A42-4313-B9A0-41E6D489D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LLC Planning - Still Works?</a:t>
            </a:r>
          </a:p>
          <a:p>
            <a:pPr lvl="1"/>
            <a:r>
              <a:rPr lang="en-US" sz="2100" dirty="0"/>
              <a:t>“Freshen up” LLC.</a:t>
            </a:r>
          </a:p>
          <a:p>
            <a:pPr lvl="2"/>
            <a:r>
              <a:rPr lang="en-US" sz="1700" dirty="0"/>
              <a:t>Reset the Count on the “Cumulative Transfer Rule”  after PTR Rule Used.</a:t>
            </a:r>
          </a:p>
          <a:p>
            <a:r>
              <a:rPr lang="en-US" sz="2500" i="1" dirty="0"/>
              <a:t>Example:  3 Owners 1/3</a:t>
            </a:r>
            <a:r>
              <a:rPr lang="en-US" sz="2500" i="1" baseline="30000" dirty="0"/>
              <a:t>rd</a:t>
            </a:r>
            <a:r>
              <a:rPr lang="en-US" sz="2500" i="1" dirty="0"/>
              <a:t> each in LLC. – After One Person Dies, his Children become owner of LLC – if another dies = 100% reassessment.  Planning:</a:t>
            </a:r>
          </a:p>
          <a:p>
            <a:pPr lvl="1"/>
            <a:r>
              <a:rPr lang="en-US" sz="2100" dirty="0"/>
              <a:t>First:  Terminate LLC after death; Second:  transfer property out (Proportionate Transfer Rule); Third: recontribute to new LLC or LP Proportionately.  Claim NEW START*</a:t>
            </a:r>
          </a:p>
          <a:p>
            <a:pPr lvl="2"/>
            <a:r>
              <a:rPr lang="en-US" sz="2400" dirty="0"/>
              <a:t>*STEP TRANSACTION RISK? – BUSINESS PUROSE; DELAY RECONTRIBUTION.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3F65D-18C1-4E01-81B2-2E77D4A41C2B}"/>
              </a:ext>
            </a:extLst>
          </p:cNvPr>
          <p:cNvSpPr txBox="1"/>
          <p:nvPr/>
        </p:nvSpPr>
        <p:spPr>
          <a:xfrm>
            <a:off x="641023" y="424206"/>
            <a:ext cx="13951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C315A0-453B-4025-9884-CAFEAE7A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28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8A1E-0D31-4591-AF9F-EE0F96116B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en-US" cap="none" dirty="0"/>
              <a:t>lanning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4E63-8A42-4313-B9A0-41E6D489D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What Works After 2/15/2021</a:t>
            </a:r>
          </a:p>
          <a:p>
            <a:pPr lvl="1"/>
            <a:r>
              <a:rPr lang="en-US" sz="2100" dirty="0"/>
              <a:t>Principal Residence:  kids take title and move in.  (But May Not work as well.)</a:t>
            </a:r>
          </a:p>
          <a:p>
            <a:pPr lvl="1"/>
            <a:r>
              <a:rPr lang="en-US" sz="2100" dirty="0"/>
              <a:t>Other Property</a:t>
            </a:r>
          </a:p>
          <a:p>
            <a:pPr lvl="1"/>
            <a:r>
              <a:rPr lang="en-US" sz="2100" dirty="0"/>
              <a:t>Alt 1:	Possibly the “Freshen up” LLC?  </a:t>
            </a:r>
          </a:p>
          <a:p>
            <a:pPr lvl="1"/>
            <a:r>
              <a:rPr lang="en-US" sz="2100" dirty="0"/>
              <a:t>Alt 2:  Accept Partial Reassessment by Partial Gift, then Go into Joint Tenancy.</a:t>
            </a:r>
          </a:p>
          <a:p>
            <a:pPr lvl="1"/>
            <a:r>
              <a:rPr lang="en-US" sz="2100" dirty="0"/>
              <a:t>Alt 3:	 Partial Gift, then Go into LLC.</a:t>
            </a:r>
          </a:p>
          <a:p>
            <a:r>
              <a:rPr lang="en-US" sz="2500" u="sng" dirty="0"/>
              <a:t>Other Things to Know – Costs/Goes Wrong</a:t>
            </a:r>
          </a:p>
          <a:p>
            <a:pPr lvl="1"/>
            <a:r>
              <a:rPr lang="en-US" sz="2100" dirty="0"/>
              <a:t>Recording Fees Inadequate = Bounce</a:t>
            </a:r>
          </a:p>
          <a:p>
            <a:pPr lvl="1"/>
            <a:r>
              <a:rPr lang="en-US" sz="2100" dirty="0"/>
              <a:t>Documentary Transfer Tax = Bounce</a:t>
            </a:r>
          </a:p>
          <a:p>
            <a:pPr lvl="1"/>
            <a:r>
              <a:rPr lang="en-US" sz="2100" dirty="0"/>
              <a:t>County recorders – mail delays, rejected deeds, PCORS, P-C Exclusion Forms</a:t>
            </a:r>
          </a:p>
          <a:p>
            <a:pPr marL="128016" lvl="1" indent="0">
              <a:buNone/>
            </a:pPr>
            <a:endParaRPr lang="en-US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3F65D-18C1-4E01-81B2-2E77D4A41C2B}"/>
              </a:ext>
            </a:extLst>
          </p:cNvPr>
          <p:cNvSpPr txBox="1"/>
          <p:nvPr/>
        </p:nvSpPr>
        <p:spPr>
          <a:xfrm>
            <a:off x="641023" y="424206"/>
            <a:ext cx="13951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C315A0-453B-4025-9884-CAFEAE7A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21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8A1E-0D31-4591-AF9F-EE0F96116B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F</a:t>
            </a:r>
            <a:r>
              <a:rPr lang="en-US" cap="none" dirty="0"/>
              <a:t>ailed Planning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4E63-8A42-4313-B9A0-41E6D489D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Qualified Personal Residence Trusts (QPRTs)</a:t>
            </a:r>
          </a:p>
          <a:p>
            <a:pPr lvl="1"/>
            <a:r>
              <a:rPr lang="en-US" sz="2800" dirty="0"/>
              <a:t>Problem:  When Income Interest of Parents Ends – after 2/15/21, the property held will be reassessed if parent’s stay in property.</a:t>
            </a:r>
          </a:p>
          <a:p>
            <a:pPr lvl="1"/>
            <a:r>
              <a:rPr lang="en-US" sz="2800" dirty="0"/>
              <a:t>Option:  </a:t>
            </a:r>
            <a:r>
              <a:rPr lang="en-US" sz="2800" b="1" u="sng" dirty="0"/>
              <a:t>Break Trust Now</a:t>
            </a:r>
            <a:r>
              <a:rPr lang="en-US" sz="2800" dirty="0"/>
              <a:t> – Pass Assets to Children, claim parent-child exclusion and have parents rent.</a:t>
            </a:r>
          </a:p>
          <a:p>
            <a:pPr lvl="2"/>
            <a:r>
              <a:rPr lang="en-US" sz="2400" dirty="0"/>
              <a:t>Parents will have to pay rent sooner.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1999C-6E67-4C19-9B58-57158BB4C4B8}"/>
              </a:ext>
            </a:extLst>
          </p:cNvPr>
          <p:cNvSpPr txBox="1"/>
          <p:nvPr/>
        </p:nvSpPr>
        <p:spPr>
          <a:xfrm>
            <a:off x="641023" y="424206"/>
            <a:ext cx="13951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510AD3-8BF4-45AD-BD3D-BB89CD7D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67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8A1E-0D31-4591-AF9F-EE0F96116B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cap="none" dirty="0"/>
              <a:t>Further Sources of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4E63-8A42-4313-B9A0-41E6D489D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hlinkClick r:id="rId2"/>
              </a:rPr>
              <a:t>https://www.boe.ca.gov/proptaxes/pdf/lta20061.pdf </a:t>
            </a:r>
          </a:p>
          <a:p>
            <a:r>
              <a:rPr lang="en-US" i="1" dirty="0"/>
              <a:t>December 11, 2020 BOE Guidance to Assessors</a:t>
            </a:r>
          </a:p>
          <a:p>
            <a:endParaRPr lang="en-US" i="1" dirty="0"/>
          </a:p>
          <a:p>
            <a:r>
              <a:rPr lang="en-US" sz="2800" b="1" i="1" dirty="0">
                <a:hlinkClick r:id="rId3"/>
              </a:rPr>
              <a:t>https://vig.cdn.sos.ca.gov/2020/general/pdf/topl-prop19.pdf</a:t>
            </a:r>
            <a:r>
              <a:rPr lang="en-US" sz="2800" b="1" i="1" dirty="0"/>
              <a:t> </a:t>
            </a:r>
          </a:p>
          <a:p>
            <a:r>
              <a:rPr lang="en-US" i="1" dirty="0"/>
              <a:t>Text of Prop 19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0D96F-00E3-4CB9-9226-E8E967A9422F}"/>
              </a:ext>
            </a:extLst>
          </p:cNvPr>
          <p:cNvSpPr txBox="1"/>
          <p:nvPr/>
        </p:nvSpPr>
        <p:spPr>
          <a:xfrm>
            <a:off x="641023" y="424206"/>
            <a:ext cx="13951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6C5174-57AC-4934-92C0-2BB7263B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9713-2D8F-4E6B-BAC7-E920C9BB8E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EC492"/>
          </a:solidFill>
        </p:spPr>
        <p:txBody>
          <a:bodyPr/>
          <a:lstStyle/>
          <a:p>
            <a:r>
              <a:rPr lang="en-US" dirty="0"/>
              <a:t>Overview of Proposition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90DE4-ECB7-46CD-8243-2C89271A0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/>
              <a:t>Approved November 3, 2020</a:t>
            </a:r>
          </a:p>
          <a:p>
            <a:r>
              <a:rPr lang="en-US" sz="3000" dirty="0"/>
              <a:t>Makes Changes to Proposition 13 (Amends Ca Constitution)</a:t>
            </a:r>
          </a:p>
          <a:p>
            <a:pPr lvl="1"/>
            <a:r>
              <a:rPr lang="en-US" sz="3000" dirty="0"/>
              <a:t>Expands </a:t>
            </a:r>
            <a:r>
              <a:rPr lang="en-US" sz="3000" i="1" dirty="0"/>
              <a:t>some</a:t>
            </a:r>
            <a:r>
              <a:rPr lang="en-US" sz="3000" dirty="0"/>
              <a:t> exemptions; mostly limits others.</a:t>
            </a:r>
          </a:p>
          <a:p>
            <a:pPr lvl="1"/>
            <a:r>
              <a:rPr lang="en-US" sz="3000" dirty="0"/>
              <a:t>Does not eliminate Prop 13 “basics” (Prop 15 failed)</a:t>
            </a:r>
          </a:p>
          <a:p>
            <a:r>
              <a:rPr lang="en-US" sz="3000" u="sng" dirty="0"/>
              <a:t>Effective Date for Changes</a:t>
            </a:r>
            <a:r>
              <a:rPr lang="en-US" sz="3000" dirty="0"/>
              <a:t>:</a:t>
            </a:r>
          </a:p>
          <a:p>
            <a:pPr lvl="1"/>
            <a:r>
              <a:rPr lang="en-US" sz="3000" dirty="0"/>
              <a:t>Base-Year Value – Transfers 	   – 4/1/21 and Later</a:t>
            </a:r>
          </a:p>
          <a:p>
            <a:pPr lvl="1"/>
            <a:r>
              <a:rPr lang="en-US" sz="3000" dirty="0"/>
              <a:t>Parent-Child or Grand-Parent-Child –2/16/21 and Later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20BCE-3EBF-4067-82F9-44C408E36C37}"/>
              </a:ext>
            </a:extLst>
          </p:cNvPr>
          <p:cNvSpPr txBox="1"/>
          <p:nvPr/>
        </p:nvSpPr>
        <p:spPr>
          <a:xfrm>
            <a:off x="527901" y="452487"/>
            <a:ext cx="3063711" cy="369332"/>
          </a:xfrm>
          <a:prstGeom prst="rect">
            <a:avLst/>
          </a:prstGeom>
          <a:solidFill>
            <a:srgbClr val="7EC49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Provisions: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7D8DEB-CCBB-4CD0-B5FE-1AC330F8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0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A831-9BBF-4E5A-AB2C-1876A0A6B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Questions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8E599-3DA4-47CC-BB49-3D3F149D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0"/>
            <a:ext cx="2743200" cy="4109182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A73AC2A-8D82-4C8C-A633-019EE2CF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Your Trusted Legal Guide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Cameron L. Hess, Esq.</a:t>
            </a:r>
          </a:p>
          <a:p>
            <a:r>
              <a:rPr lang="en-US" dirty="0"/>
              <a:t>Wagner Kirkman Blaine </a:t>
            </a:r>
          </a:p>
          <a:p>
            <a:r>
              <a:rPr lang="en-US" dirty="0"/>
              <a:t>Klomparens &amp; Youmans LLP</a:t>
            </a:r>
          </a:p>
          <a:p>
            <a:pPr marL="457200" indent="0">
              <a:buNone/>
            </a:pPr>
            <a:r>
              <a:rPr lang="en-US" dirty="0">
                <a:hlinkClick r:id="rId3"/>
              </a:rPr>
              <a:t>Chess@WKBLAW.com</a:t>
            </a:r>
            <a:r>
              <a:rPr lang="en-US" dirty="0"/>
              <a:t> </a:t>
            </a:r>
          </a:p>
          <a:p>
            <a:pPr marL="457200" indent="0">
              <a:buNone/>
            </a:pPr>
            <a:r>
              <a:rPr lang="en-US" dirty="0"/>
              <a:t>(916) 920-5286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A26C76-BE25-4710-9BE3-45E92952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3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52E8-279C-4ABD-9F2E-AD8414E22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dirty="0"/>
              <a:t>Prop 60/90 (1986/1988) – E</a:t>
            </a:r>
            <a:r>
              <a:rPr lang="en-US" cap="none" dirty="0"/>
              <a:t>nding</a:t>
            </a:r>
            <a:r>
              <a:rPr lang="en-US" dirty="0"/>
              <a:t> 3/31/21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8B96-BE27-470B-9418-7728DC94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Transfers of Base-Year Value for “Seniors” (One-Time)</a:t>
            </a:r>
          </a:p>
          <a:p>
            <a:pPr algn="ctr">
              <a:spcBef>
                <a:spcPts val="600"/>
              </a:spcBef>
            </a:pPr>
            <a:r>
              <a:rPr lang="en-US" b="1" i="1" dirty="0"/>
              <a:t>Current (Pre-Prop 19):  aka “Downsizing for Seniors”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One-time transfer base-year value to new home if 55-years or older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Required: Principal Residence + Eligible for HO or Disabled Exemption</a:t>
            </a:r>
          </a:p>
          <a:p>
            <a:pPr lvl="1">
              <a:spcAft>
                <a:spcPts val="0"/>
              </a:spcAft>
            </a:pPr>
            <a:r>
              <a:rPr lang="en-US" sz="2600" dirty="0"/>
              <a:t>New Home:  Located same county or a </a:t>
            </a:r>
            <a:r>
              <a:rPr lang="en-US" sz="2600" i="1" dirty="0"/>
              <a:t>Prop 90</a:t>
            </a:r>
            <a:r>
              <a:rPr lang="en-US" sz="2600" dirty="0"/>
              <a:t> Reciprocal County*</a:t>
            </a:r>
          </a:p>
          <a:p>
            <a:pPr lvl="1">
              <a:spcAft>
                <a:spcPts val="0"/>
              </a:spcAft>
            </a:pPr>
            <a:r>
              <a:rPr lang="en-US" sz="2600" dirty="0"/>
              <a:t>New Home:  (i) Already own or (ii) acquired/built within 2-year.</a:t>
            </a:r>
          </a:p>
          <a:p>
            <a:pPr lvl="1">
              <a:spcAft>
                <a:spcPts val="0"/>
              </a:spcAft>
            </a:pPr>
            <a:r>
              <a:rPr lang="en-US" sz="2600" dirty="0"/>
              <a:t>Effect:  Transfers </a:t>
            </a:r>
            <a:r>
              <a:rPr lang="en-US" sz="2600" u="sng" dirty="0"/>
              <a:t>same base-year value</a:t>
            </a:r>
            <a:r>
              <a:rPr lang="en-US" sz="2600" dirty="0"/>
              <a:t> from old to new home.</a:t>
            </a:r>
          </a:p>
          <a:p>
            <a:pPr marL="128016" lvl="1" indent="0">
              <a:spcAft>
                <a:spcPts val="0"/>
              </a:spcAft>
              <a:buNone/>
            </a:pPr>
            <a:endParaRPr lang="en-US" sz="2600" dirty="0"/>
          </a:p>
          <a:p>
            <a:pPr marL="128016" lvl="1" indent="0">
              <a:spcAft>
                <a:spcPts val="0"/>
              </a:spcAft>
              <a:buNone/>
            </a:pPr>
            <a:r>
              <a:rPr lang="en-US" sz="2600" dirty="0"/>
              <a:t>*Reciprocity:  Only 10 of 58 Counties.  </a:t>
            </a:r>
            <a:r>
              <a:rPr lang="en-US" sz="2600" dirty="0">
                <a:sym typeface="Wingdings" panose="05000000000000000000" pitchFamily="2" charset="2"/>
              </a:rPr>
              <a:t></a:t>
            </a:r>
            <a:endParaRPr lang="en-US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782AD-C98C-4FA6-B33C-E25FBD972155}"/>
              </a:ext>
            </a:extLst>
          </p:cNvPr>
          <p:cNvSpPr txBox="1"/>
          <p:nvPr/>
        </p:nvSpPr>
        <p:spPr>
          <a:xfrm>
            <a:off x="527901" y="452487"/>
            <a:ext cx="3063711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Expiring Provision: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F01A3B-B844-4968-817C-E7EAAAD1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9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52E8-279C-4ABD-9F2E-AD8414E22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dirty="0"/>
              <a:t>Prop 60/90 (1986) – E</a:t>
            </a:r>
            <a:r>
              <a:rPr lang="en-US" cap="none" dirty="0"/>
              <a:t>nding </a:t>
            </a:r>
            <a:r>
              <a:rPr lang="en-US" dirty="0"/>
              <a:t>3/31/21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8B96-BE27-470B-9418-7728DC94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en-US" sz="2600" b="1" dirty="0"/>
              <a:t>Claim: Within 3-Years of Acquiring New Home</a:t>
            </a:r>
          </a:p>
          <a:p>
            <a:pPr>
              <a:spcAft>
                <a:spcPts val="0"/>
              </a:spcAft>
            </a:pPr>
            <a:r>
              <a:rPr lang="en-US" sz="3000" dirty="0"/>
              <a:t>Old  Home’s FMV:  ANY AMOUNT</a:t>
            </a:r>
          </a:p>
          <a:p>
            <a:pPr>
              <a:spcBef>
                <a:spcPts val="200"/>
              </a:spcBef>
            </a:pPr>
            <a:r>
              <a:rPr lang="en-US" sz="3000" dirty="0"/>
              <a:t>New Home’s FMV: (Pass/Fail Test):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600" dirty="0"/>
              <a:t>If already own:  </a:t>
            </a:r>
            <a:r>
              <a:rPr lang="en-US" sz="2600" b="1" dirty="0"/>
              <a:t>FMV of New Home: </a:t>
            </a:r>
            <a:r>
              <a:rPr lang="en-US" sz="2600" dirty="0"/>
              <a:t>= or &lt; </a:t>
            </a:r>
            <a:r>
              <a:rPr lang="en-US" sz="2600" i="1" dirty="0"/>
              <a:t>FMV Old Home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If purchase/build later:  105% - 1</a:t>
            </a:r>
            <a:r>
              <a:rPr lang="en-US" sz="2600" baseline="30000" dirty="0"/>
              <a:t>st</a:t>
            </a:r>
            <a:r>
              <a:rPr lang="en-US" sz="2600" dirty="0"/>
              <a:t> Year; 110% - 2</a:t>
            </a:r>
            <a:r>
              <a:rPr lang="en-US" sz="2600" baseline="30000" dirty="0"/>
              <a:t>nd</a:t>
            </a:r>
            <a:r>
              <a:rPr lang="en-US" sz="2600" dirty="0"/>
              <a:t> Year</a:t>
            </a:r>
          </a:p>
          <a:p>
            <a:pPr>
              <a:spcBef>
                <a:spcPts val="600"/>
              </a:spcBef>
            </a:pPr>
            <a:r>
              <a:rPr lang="en-US" sz="2600" u="sng" dirty="0"/>
              <a:t>Special considerations</a:t>
            </a:r>
            <a:endParaRPr lang="en-US" sz="2600" i="1" dirty="0"/>
          </a:p>
          <a:p>
            <a:pPr lvl="1">
              <a:spcAft>
                <a:spcPts val="600"/>
              </a:spcAft>
            </a:pPr>
            <a:r>
              <a:rPr lang="en-US" sz="2600" dirty="0"/>
              <a:t>Lots of situations, like a pending marriage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600" b="1" i="1" dirty="0"/>
              <a:t>Prop 110:  also allowed for Severely/Permanently Disabled (one-time)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 dirty="0"/>
              <a:t>All ends 3/31/21 (can not use Prop 60/90 on later replacement.)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33E5E-3D21-4894-86CC-5C606B88502B}"/>
              </a:ext>
            </a:extLst>
          </p:cNvPr>
          <p:cNvSpPr txBox="1"/>
          <p:nvPr/>
        </p:nvSpPr>
        <p:spPr>
          <a:xfrm>
            <a:off x="527901" y="452487"/>
            <a:ext cx="3063711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Expiring Provision: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9C6EB3-6C31-4A60-A2FA-D12D4EF9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0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52E8-279C-4ABD-9F2E-AD8414E22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cap="none" dirty="0"/>
              <a:t>Prop 19– Senior Base-Year Transfers-4/1/21+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8B96-BE27-470B-9418-7728DC94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200"/>
              </a:spcBef>
            </a:pPr>
            <a:r>
              <a:rPr lang="en-US" sz="2600" b="1" dirty="0"/>
              <a:t>Claim: (3-years? Of) Acquiring New Home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Transfer base-year value to new home if 55-years or older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Old Home FMV:	Any amount (no change)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rgbClr val="C00000"/>
                </a:solidFill>
              </a:rPr>
              <a:t>NEW:   </a:t>
            </a:r>
            <a:r>
              <a:rPr lang="en-US" sz="3000" u="sng" dirty="0"/>
              <a:t>May </a:t>
            </a:r>
            <a:r>
              <a:rPr lang="en-US" sz="2600" u="sng" dirty="0"/>
              <a:t>claim 3 Times </a:t>
            </a:r>
            <a:r>
              <a:rPr lang="en-US" sz="2600" dirty="0"/>
              <a:t>(4th home) – </a:t>
            </a:r>
            <a:r>
              <a:rPr lang="en-US" sz="2600" i="1" dirty="0"/>
              <a:t>unclear – old transfers too?</a:t>
            </a:r>
          </a:p>
          <a:p>
            <a:pPr>
              <a:spcBef>
                <a:spcPts val="200"/>
              </a:spcBef>
            </a:pPr>
            <a:r>
              <a:rPr lang="en-US" sz="3000" dirty="0">
                <a:solidFill>
                  <a:srgbClr val="C00000"/>
                </a:solidFill>
              </a:rPr>
              <a:t>NEW:   </a:t>
            </a:r>
            <a:r>
              <a:rPr lang="en-US" sz="3000" u="sng" dirty="0"/>
              <a:t>New Home FMV </a:t>
            </a:r>
            <a:r>
              <a:rPr lang="en-US" sz="3000" dirty="0"/>
              <a:t>($0/Partial Exemption):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600" dirty="0"/>
              <a:t> If New Home =/&lt; </a:t>
            </a:r>
            <a:r>
              <a:rPr lang="en-US" sz="2600" i="1" dirty="0"/>
              <a:t>FMV Old Home:  Base-Year Value Carries </a:t>
            </a:r>
            <a:r>
              <a:rPr lang="en-US" i="1" dirty="0"/>
              <a:t>(no change)</a:t>
            </a:r>
          </a:p>
          <a:p>
            <a:pPr lvl="1">
              <a:spcAft>
                <a:spcPts val="600"/>
              </a:spcAft>
            </a:pPr>
            <a:r>
              <a:rPr lang="en-US" sz="2600" i="1" dirty="0"/>
              <a:t> If &gt; FMV Old Home:  Partial reassessment – </a:t>
            </a:r>
            <a:r>
              <a:rPr lang="en-US" sz="2600" i="1" u="sng" dirty="0"/>
              <a:t>increased FMV reassessed</a:t>
            </a:r>
            <a:endParaRPr lang="en-US" sz="2600" i="1" dirty="0"/>
          </a:p>
          <a:p>
            <a:pPr>
              <a:spcBef>
                <a:spcPts val="600"/>
              </a:spcBef>
            </a:pPr>
            <a:r>
              <a:rPr lang="en-US" sz="2600" b="1" u="sng" dirty="0">
                <a:solidFill>
                  <a:srgbClr val="C00000"/>
                </a:solidFill>
              </a:rPr>
              <a:t>NEW:  </a:t>
            </a:r>
            <a:r>
              <a:rPr lang="en-US" sz="2600" b="1" u="sng" dirty="0"/>
              <a:t>Intercounty Transfers Allowed</a:t>
            </a:r>
            <a:r>
              <a:rPr lang="en-US" sz="2600" dirty="0"/>
              <a:t> – Anywhere (58 Counties!)</a:t>
            </a:r>
            <a:endParaRPr lang="en-US" sz="2600" b="1" i="1" dirty="0"/>
          </a:p>
          <a:p>
            <a:pPr>
              <a:spcBef>
                <a:spcPts val="200"/>
              </a:spcBef>
            </a:pPr>
            <a:r>
              <a:rPr lang="en-US" sz="2600" b="1" i="1" dirty="0"/>
              <a:t>Effective 4/1/2021 </a:t>
            </a:r>
            <a:r>
              <a:rPr lang="en-US" sz="2600" i="1" dirty="0"/>
              <a:t> - </a:t>
            </a:r>
            <a:r>
              <a:rPr lang="en-US" sz="2600" i="1" u="sng" dirty="0"/>
              <a:t>Unclear</a:t>
            </a:r>
            <a:r>
              <a:rPr lang="en-US" sz="2600" i="1" dirty="0"/>
              <a:t>:  old home pre 4/1, new home 4/1+</a:t>
            </a:r>
            <a:endParaRPr lang="en-US" sz="26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BFAB1-35B6-4A56-BCF7-C67F98344D25}"/>
              </a:ext>
            </a:extLst>
          </p:cNvPr>
          <p:cNvSpPr txBox="1"/>
          <p:nvPr/>
        </p:nvSpPr>
        <p:spPr>
          <a:xfrm>
            <a:off x="527901" y="452487"/>
            <a:ext cx="3063711" cy="369332"/>
          </a:xfrm>
          <a:prstGeom prst="rect">
            <a:avLst/>
          </a:prstGeom>
          <a:solidFill>
            <a:srgbClr val="7EC49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Provisions: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0C66E8-8B7A-418A-AEF9-148880CC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8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52E8-279C-4ABD-9F2E-AD8414E22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cap="none" dirty="0"/>
              <a:t>Prop 19– Seniors Base-Year Transfers-4/1/21+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8B96-BE27-470B-9418-7728DC94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200"/>
              </a:spcBef>
            </a:pPr>
            <a:r>
              <a:rPr lang="en-US" sz="2600" b="1" dirty="0"/>
              <a:t>Claim: (3-years? Of) Acquiring New Home</a:t>
            </a:r>
          </a:p>
          <a:p>
            <a:pPr>
              <a:spcBef>
                <a:spcPts val="200"/>
              </a:spcBef>
            </a:pPr>
            <a:r>
              <a:rPr lang="en-US" sz="3000" u="sng" dirty="0"/>
              <a:t>Severely/permanently disabled</a:t>
            </a:r>
          </a:p>
          <a:p>
            <a:pPr lvl="1"/>
            <a:r>
              <a:rPr lang="en-US" sz="2600" dirty="0"/>
              <a:t>New law is same as seniors:  Right to transfer base-year 3 times.</a:t>
            </a:r>
          </a:p>
          <a:p>
            <a:pPr lvl="1"/>
            <a:r>
              <a:rPr lang="en-US" sz="2600" dirty="0"/>
              <a:t>Expect BOE to set up database to track for all counties.</a:t>
            </a:r>
          </a:p>
          <a:p>
            <a:pPr lvl="1"/>
            <a:r>
              <a:rPr lang="en-US" sz="2600" i="1" dirty="0"/>
              <a:t>Six Transfers Allowed? – 3 for disability &amp; 3 for over 55? – </a:t>
            </a:r>
            <a:r>
              <a:rPr lang="en-US" sz="2600" b="1" i="1" u="sng" dirty="0"/>
              <a:t>Maybe.</a:t>
            </a:r>
          </a:p>
          <a:p>
            <a:pPr>
              <a:spcBef>
                <a:spcPts val="200"/>
              </a:spcBef>
            </a:pPr>
            <a:endParaRPr lang="en-US" sz="3000" dirty="0"/>
          </a:p>
          <a:p>
            <a:pPr>
              <a:spcBef>
                <a:spcPts val="200"/>
              </a:spcBef>
            </a:pPr>
            <a:r>
              <a:rPr lang="en-US" sz="3000" dirty="0"/>
              <a:t>As a Constitutional Amendment – no statue/forms yet:</a:t>
            </a:r>
          </a:p>
          <a:p>
            <a:pPr lvl="1"/>
            <a:r>
              <a:rPr lang="en-US" sz="2600" dirty="0"/>
              <a:t>California legislation (R&amp;T Code) will be forthcoming </a:t>
            </a:r>
            <a:r>
              <a:rPr lang="en-US" sz="2600" u="sng" dirty="0"/>
              <a:t>later</a:t>
            </a:r>
          </a:p>
          <a:p>
            <a:pPr lvl="1"/>
            <a:r>
              <a:rPr lang="en-US" sz="2600" i="1" dirty="0"/>
              <a:t>BOE will issue forms for counties use </a:t>
            </a:r>
            <a:r>
              <a:rPr lang="en-US" sz="2600" i="1" u="sng" dirty="0"/>
              <a:t>later</a:t>
            </a:r>
            <a:endParaRPr lang="en-US" sz="2600" b="1" i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C2A68-B4DD-4EB0-AED2-D0A8DCF5FF4F}"/>
              </a:ext>
            </a:extLst>
          </p:cNvPr>
          <p:cNvSpPr txBox="1"/>
          <p:nvPr/>
        </p:nvSpPr>
        <p:spPr>
          <a:xfrm>
            <a:off x="527901" y="452487"/>
            <a:ext cx="3063711" cy="369332"/>
          </a:xfrm>
          <a:prstGeom prst="rect">
            <a:avLst/>
          </a:prstGeom>
          <a:solidFill>
            <a:srgbClr val="7EC49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Provisions: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FC9EB7-9330-4707-9436-0AE91D74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7C53875-5905-47C7-9B1B-2E1921550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31500"/>
              </p:ext>
            </p:extLst>
          </p:nvPr>
        </p:nvGraphicFramePr>
        <p:xfrm>
          <a:off x="0" y="0"/>
          <a:ext cx="12192000" cy="7314766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39020704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388759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64076297"/>
                    </a:ext>
                  </a:extLst>
                </a:gridCol>
              </a:tblGrid>
              <a:tr h="26562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BASE YEAR VALUE TRANSFER – PERSONS AT LEAST AGE 55/DISABLED</a:t>
                      </a:r>
                    </a:p>
                  </a:txBody>
                  <a:tcPr marL="45031" marR="45031" marT="22515" marB="2251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752649"/>
                  </a:ext>
                </a:extLst>
              </a:tr>
              <a:tr h="309396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Current Law</a:t>
                      </a:r>
                    </a:p>
                  </a:txBody>
                  <a:tcPr marL="37525" marR="37525" marT="37525" marB="3752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Proposition 19</a:t>
                      </a:r>
                    </a:p>
                  </a:txBody>
                  <a:tcPr marL="37525" marR="37525" marT="37525" marB="3752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04356"/>
                  </a:ext>
                </a:extLst>
              </a:tr>
              <a:tr h="3093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Type of Property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Principal residence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Principal residence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390182"/>
                  </a:ext>
                </a:extLst>
              </a:tr>
              <a:tr h="5093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Timing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Purchase or newly construct residence within 2 years of sale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Purchase or newly construct residence within 2 years of sale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28249"/>
                  </a:ext>
                </a:extLst>
              </a:tr>
              <a:tr h="7093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Location of Replacement Home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Same county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dirty="0">
                          <a:solidFill>
                            <a:srgbClr val="0171A5"/>
                          </a:solidFill>
                          <a:effectLst/>
                          <a:hlinkClick r:id="rId2"/>
                        </a:rPr>
                        <a:t>County with intercounty ordinance (10 counties)</a:t>
                      </a:r>
                      <a:endParaRPr lang="en-US" sz="1800" dirty="0">
                        <a:effectLst/>
                      </a:endParaRP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Anywhere in California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985"/>
                  </a:ext>
                </a:extLst>
              </a:tr>
              <a:tr h="27090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Value Limit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Equal or lesser value</a:t>
                      </a:r>
                    </a:p>
                    <a:p>
                      <a:pPr marL="742950" lvl="1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100% if replacement purchased/new construction prior to sale</a:t>
                      </a:r>
                    </a:p>
                    <a:p>
                      <a:pPr marL="742950" lvl="1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105% if replacement purchased/new construction in first year after sale</a:t>
                      </a:r>
                    </a:p>
                    <a:p>
                      <a:pPr marL="742950" lvl="1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110% if replacement purchased/new construction in second year after sale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Any value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Amount above 100% is added to transferred value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26276"/>
                  </a:ext>
                </a:extLst>
              </a:tr>
              <a:tr h="7093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How many transfers?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One time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Exception:  After using once for age, second time for subsequent disability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Three times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6577"/>
                  </a:ext>
                </a:extLst>
              </a:tr>
              <a:tr h="7093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Implementing Statute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effectLst/>
                        </a:rPr>
                        <a:t>Revenue &amp; Taxation Code section 69.5 (implements Propositions 60/90/110)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To be determined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3903"/>
                  </a:ext>
                </a:extLst>
              </a:tr>
              <a:tr h="3093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Important Dates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Through March 31, 2021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Effective April 1, 2021</a:t>
                      </a:r>
                    </a:p>
                  </a:txBody>
                  <a:tcPr marL="37525" marR="37525" marT="37525" marB="375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00451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35CD24E8-E8FF-4032-B609-F50AF52BDE5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835600" y="1753917"/>
            <a:ext cx="270849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87B7F-290D-4AD1-A198-7844B1704D32}"/>
              </a:ext>
            </a:extLst>
          </p:cNvPr>
          <p:cNvSpPr txBox="1"/>
          <p:nvPr/>
        </p:nvSpPr>
        <p:spPr>
          <a:xfrm>
            <a:off x="0" y="0"/>
            <a:ext cx="237555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CHART #1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37510-D8E0-4FF5-8A82-96C01AB3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6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0B3B-CF17-42B6-B28D-7B6852354F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dirty="0"/>
              <a:t>Props 3 &amp;10- [Calamity – Ending 3/31/21]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FA19-7BB5-4A31-B7C1-95872103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Base-Year Value Carry-over For</a:t>
            </a:r>
          </a:p>
          <a:p>
            <a:pPr lvl="1"/>
            <a:r>
              <a:rPr lang="en-US" sz="2800" dirty="0"/>
              <a:t>Eminent Domain/Inverse Condemnation – </a:t>
            </a:r>
            <a:r>
              <a:rPr lang="en-US" sz="2800" dirty="0">
                <a:highlight>
                  <a:srgbClr val="00FF00"/>
                </a:highlight>
              </a:rPr>
              <a:t>NO CHANGE</a:t>
            </a:r>
            <a:r>
              <a:rPr lang="en-US" sz="2800" dirty="0"/>
              <a:t>. 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  <a:p>
            <a:pPr lvl="1"/>
            <a:r>
              <a:rPr lang="en-US" sz="2800" dirty="0">
                <a:highlight>
                  <a:srgbClr val="FFFF66"/>
                </a:highlight>
              </a:rPr>
              <a:t>Substantial Destruction (50% FMV loss) – Current rules end 3/31/21</a:t>
            </a:r>
          </a:p>
          <a:p>
            <a:pPr lvl="2"/>
            <a:r>
              <a:rPr lang="en-US" sz="2600" b="1" dirty="0"/>
              <a:t>Any Real Property</a:t>
            </a:r>
            <a:r>
              <a:rPr lang="en-US" sz="2600" dirty="0"/>
              <a:t> (home, rental, business) – One Time Right</a:t>
            </a:r>
          </a:p>
          <a:p>
            <a:pPr lvl="1"/>
            <a:r>
              <a:rPr lang="en-US" sz="2800" dirty="0"/>
              <a:t>Replace:  5-Years Substantial Destruction – similar size, use, function.</a:t>
            </a:r>
          </a:p>
          <a:p>
            <a:pPr lvl="1"/>
            <a:r>
              <a:rPr lang="en-US" sz="2800" dirty="0"/>
              <a:t>Claim Exemption “anytime” (timely - first 4-years retroactive)</a:t>
            </a:r>
          </a:p>
          <a:p>
            <a:pPr lvl="1"/>
            <a:r>
              <a:rPr lang="en-US" sz="2800" u="sng" dirty="0"/>
              <a:t>New Property FMV</a:t>
            </a:r>
            <a:r>
              <a:rPr lang="en-US" sz="2800" dirty="0"/>
              <a:t> – Carryover rule (ending 3/21/21)</a:t>
            </a:r>
          </a:p>
          <a:p>
            <a:pPr lvl="2"/>
            <a:r>
              <a:rPr lang="en-US" sz="2400" dirty="0"/>
              <a:t>If FMV New Property &lt; 120% FMV Old Property:  Base-year carry-over (100%)</a:t>
            </a:r>
          </a:p>
          <a:p>
            <a:pPr lvl="2"/>
            <a:r>
              <a:rPr lang="en-US" sz="2400" dirty="0"/>
              <a:t>If FMV New Property &gt; 120% higher, reassess only increase &gt; 120%.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4D892-87EB-41EE-BF84-7D1620F8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176-0DFD-4796-8D66-E6371CB4C7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66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537</TotalTime>
  <Words>2812</Words>
  <Application>Microsoft Office PowerPoint</Application>
  <PresentationFormat>Widescreen</PresentationFormat>
  <Paragraphs>383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Proposition 19:  What hath we wrought?</vt:lpstr>
      <vt:lpstr>Overview of Proposition 19</vt:lpstr>
      <vt:lpstr>Overview of Proposition 19</vt:lpstr>
      <vt:lpstr>Prop 60/90 (1986/1988) – Ending 3/31/21</vt:lpstr>
      <vt:lpstr>Prop 60/90 (1986) – Ending 3/31/21</vt:lpstr>
      <vt:lpstr>Prop 19– Senior Base-Year Transfers-4/1/21+</vt:lpstr>
      <vt:lpstr>Prop 19– Seniors Base-Year Transfers-4/1/21+</vt:lpstr>
      <vt:lpstr>PowerPoint Presentation</vt:lpstr>
      <vt:lpstr>Props 3 &amp;10- [Calamity – Ending 3/31/21]</vt:lpstr>
      <vt:lpstr>Props 3 &amp;10- Calamity – Ending 3/31/21</vt:lpstr>
      <vt:lpstr>Prop 19– Limiting Calamity Relief – 4/1/21</vt:lpstr>
      <vt:lpstr>Prop 19– Limiting Calamity Relief</vt:lpstr>
      <vt:lpstr>Prop 19– Limiting Calamity Relief</vt:lpstr>
      <vt:lpstr>PowerPoint Presentation</vt:lpstr>
      <vt:lpstr>PowerPoint Presentation</vt:lpstr>
      <vt:lpstr>Calamity Change - Why do We Care?</vt:lpstr>
      <vt:lpstr>Calamity Change - Planning</vt:lpstr>
      <vt:lpstr>Parent-Child Transfer Excl’n (Prop 58)-2/15/21</vt:lpstr>
      <vt:lpstr>Parent-Child Transfer Excl’n (Prop 58)-2/15/21</vt:lpstr>
      <vt:lpstr>PowerPoint Presentation</vt:lpstr>
      <vt:lpstr>PowerPoint Presentation</vt:lpstr>
      <vt:lpstr>PowerPoint Presentation</vt:lpstr>
      <vt:lpstr>Planning Strategies</vt:lpstr>
      <vt:lpstr>Planning Strategies</vt:lpstr>
      <vt:lpstr>Planning Strategies</vt:lpstr>
      <vt:lpstr>Planning Strategies</vt:lpstr>
      <vt:lpstr>Planning Strategies</vt:lpstr>
      <vt:lpstr>Failed Planning</vt:lpstr>
      <vt:lpstr>Further Sources of Guidance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19:  What hath we wrought?</dc:title>
  <dc:creator>Cameron Hess</dc:creator>
  <cp:lastModifiedBy>Cameron Hess</cp:lastModifiedBy>
  <cp:revision>56</cp:revision>
  <cp:lastPrinted>2020-12-15T08:19:52Z</cp:lastPrinted>
  <dcterms:created xsi:type="dcterms:W3CDTF">2020-12-15T04:57:06Z</dcterms:created>
  <dcterms:modified xsi:type="dcterms:W3CDTF">2021-01-14T22:31:03Z</dcterms:modified>
</cp:coreProperties>
</file>